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1E467A-DECC-4903-8AC3-B4625DF2891F}">
  <a:tblStyle styleId="{D01E467A-DECC-4903-8AC3-B4625DF289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266C337-E0CC-49AF-A260-66E85C5E1579}"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GillSans-regular.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GillSans-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2741f7f1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2741f7f1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a2741f7f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a2741f7f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2741f7f19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a2741f7f19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a2741f7f1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a2741f7f1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a2741f7f1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a2741f7f1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2741f7f1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2741f7f1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a2741f7f1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a2741f7f1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a2741f7f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a2741f7f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2741f7f19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a2741f7f19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2741f7f19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a2741f7f19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999a0aea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999a0aea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74764ac7a1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74764ac7a1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LTH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65fd21a4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965fd21a4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2741f7f1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2741f7f1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a2741f7f1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a2741f7f1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2741f7f1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a2741f7f1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a2741f7f19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a2741f7f19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a2741f7f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a2741f7f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png"/><Relationship Id="rId10" Type="http://schemas.openxmlformats.org/officeDocument/2006/relationships/image" Target="../media/image20.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www.youtube.com/watch?v=k9EwnMqh7qs" TargetMode="External"/><Relationship Id="rId11" Type="http://schemas.openxmlformats.org/officeDocument/2006/relationships/image" Target="../media/image22.jpg"/><Relationship Id="rId10" Type="http://schemas.openxmlformats.org/officeDocument/2006/relationships/hyperlink" Target="http://www.youtube.com/watch?v=a48M5FDZ4R0" TargetMode="External"/><Relationship Id="rId12" Type="http://schemas.openxmlformats.org/officeDocument/2006/relationships/image" Target="../media/image16.png"/><Relationship Id="rId9" Type="http://schemas.openxmlformats.org/officeDocument/2006/relationships/image" Target="../media/image28.jpg"/><Relationship Id="rId5" Type="http://schemas.openxmlformats.org/officeDocument/2006/relationships/image" Target="../media/image25.jpg"/><Relationship Id="rId6" Type="http://schemas.openxmlformats.org/officeDocument/2006/relationships/hyperlink" Target="http://www.youtube.com/watch?v=5EdGOYu5zMw" TargetMode="External"/><Relationship Id="rId7" Type="http://schemas.openxmlformats.org/officeDocument/2006/relationships/image" Target="../media/image9.jpg"/><Relationship Id="rId8" Type="http://schemas.openxmlformats.org/officeDocument/2006/relationships/hyperlink" Target="http://www.youtube.com/watch?v=bjnX9K3asb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www.youtube.com/watch?v=2iWXqgSANNU" TargetMode="External"/><Relationship Id="rId5"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1.png"/><Relationship Id="rId5"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3"/>
          <p:cNvPicPr preferRelativeResize="0"/>
          <p:nvPr/>
        </p:nvPicPr>
        <p:blipFill>
          <a:blip r:embed="rId3">
            <a:alphaModFix/>
          </a:blip>
          <a:stretch>
            <a:fillRect/>
          </a:stretch>
        </p:blipFill>
        <p:spPr>
          <a:xfrm>
            <a:off x="190593" y="0"/>
            <a:ext cx="4293164" cy="5143501"/>
          </a:xfrm>
          <a:prstGeom prst="rect">
            <a:avLst/>
          </a:prstGeom>
          <a:noFill/>
          <a:ln>
            <a:noFill/>
          </a:ln>
        </p:spPr>
      </p:pic>
      <p:pic>
        <p:nvPicPr>
          <p:cNvPr id="86" name="Google Shape;86;p13"/>
          <p:cNvPicPr preferRelativeResize="0"/>
          <p:nvPr/>
        </p:nvPicPr>
        <p:blipFill>
          <a:blip r:embed="rId4">
            <a:alphaModFix/>
          </a:blip>
          <a:stretch>
            <a:fillRect/>
          </a:stretch>
        </p:blipFill>
        <p:spPr>
          <a:xfrm>
            <a:off x="8170151" y="53425"/>
            <a:ext cx="928075" cy="915750"/>
          </a:xfrm>
          <a:prstGeom prst="rect">
            <a:avLst/>
          </a:prstGeom>
          <a:noFill/>
          <a:ln>
            <a:noFill/>
          </a:ln>
        </p:spPr>
      </p:pic>
      <p:sp>
        <p:nvSpPr>
          <p:cNvPr id="87" name="Google Shape;87;p13"/>
          <p:cNvSpPr txBox="1"/>
          <p:nvPr/>
        </p:nvSpPr>
        <p:spPr>
          <a:xfrm>
            <a:off x="4674075" y="1655350"/>
            <a:ext cx="4132800" cy="31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lt1"/>
                </a:solidFill>
                <a:latin typeface="Roboto"/>
                <a:ea typeface="Roboto"/>
                <a:cs typeface="Roboto"/>
                <a:sym typeface="Roboto"/>
              </a:rPr>
              <a:t>Mr Tharme, Principal</a:t>
            </a:r>
            <a:endParaRPr sz="2000">
              <a:solidFill>
                <a:schemeClr val="lt1"/>
              </a:solidFill>
              <a:latin typeface="Roboto"/>
              <a:ea typeface="Roboto"/>
              <a:cs typeface="Roboto"/>
              <a:sym typeface="Roboto"/>
            </a:endParaRPr>
          </a:p>
          <a:p>
            <a:pPr indent="0" lvl="0" marL="0" rtl="0" algn="l">
              <a:spcBef>
                <a:spcPts val="0"/>
              </a:spcBef>
              <a:spcAft>
                <a:spcPts val="0"/>
              </a:spcAft>
              <a:buNone/>
            </a:pPr>
            <a:r>
              <a:rPr lang="en-GB" sz="2000">
                <a:solidFill>
                  <a:schemeClr val="lt1"/>
                </a:solidFill>
                <a:latin typeface="Roboto"/>
                <a:ea typeface="Roboto"/>
                <a:cs typeface="Roboto"/>
                <a:sym typeface="Roboto"/>
              </a:rPr>
              <a:t>Mrs Warr, Head of Secondary</a:t>
            </a:r>
            <a:endParaRPr sz="2000">
              <a:solidFill>
                <a:schemeClr val="lt1"/>
              </a:solidFill>
              <a:latin typeface="Roboto"/>
              <a:ea typeface="Roboto"/>
              <a:cs typeface="Roboto"/>
              <a:sym typeface="Roboto"/>
            </a:endParaRPr>
          </a:p>
          <a:p>
            <a:pPr indent="0" lvl="0" marL="0" rtl="0" algn="l">
              <a:spcBef>
                <a:spcPts val="0"/>
              </a:spcBef>
              <a:spcAft>
                <a:spcPts val="0"/>
              </a:spcAft>
              <a:buNone/>
            </a:pPr>
            <a:r>
              <a:rPr lang="en-GB" sz="2000">
                <a:solidFill>
                  <a:schemeClr val="lt1"/>
                </a:solidFill>
                <a:latin typeface="Roboto"/>
                <a:ea typeface="Roboto"/>
                <a:cs typeface="Roboto"/>
                <a:sym typeface="Roboto"/>
              </a:rPr>
              <a:t>Mrs Taylor, Head of EYFS &amp; KS1</a:t>
            </a:r>
            <a:endParaRPr sz="2000">
              <a:solidFill>
                <a:schemeClr val="lt1"/>
              </a:solidFill>
              <a:latin typeface="Roboto"/>
              <a:ea typeface="Roboto"/>
              <a:cs typeface="Roboto"/>
              <a:sym typeface="Roboto"/>
            </a:endParaRPr>
          </a:p>
          <a:p>
            <a:pPr indent="0" lvl="0" marL="0" rtl="0" algn="l">
              <a:spcBef>
                <a:spcPts val="0"/>
              </a:spcBef>
              <a:spcAft>
                <a:spcPts val="0"/>
              </a:spcAft>
              <a:buNone/>
            </a:pPr>
            <a:r>
              <a:rPr lang="en-GB" sz="2000">
                <a:solidFill>
                  <a:schemeClr val="lt1"/>
                </a:solidFill>
                <a:latin typeface="Roboto"/>
                <a:ea typeface="Roboto"/>
                <a:cs typeface="Roboto"/>
                <a:sym typeface="Roboto"/>
              </a:rPr>
              <a:t>Mrs Burder, Assistant Principal</a:t>
            </a:r>
            <a:endParaRPr sz="2000">
              <a:solidFill>
                <a:schemeClr val="lt1"/>
              </a:solidFill>
              <a:latin typeface="Roboto"/>
              <a:ea typeface="Roboto"/>
              <a:cs typeface="Roboto"/>
              <a:sym typeface="Roboto"/>
            </a:endParaRPr>
          </a:p>
          <a:p>
            <a:pPr indent="0" lvl="0" marL="0" rtl="0" algn="l">
              <a:spcBef>
                <a:spcPts val="0"/>
              </a:spcBef>
              <a:spcAft>
                <a:spcPts val="0"/>
              </a:spcAft>
              <a:buNone/>
            </a:pPr>
            <a:r>
              <a:rPr lang="en-GB" sz="2000">
                <a:solidFill>
                  <a:schemeClr val="lt1"/>
                </a:solidFill>
                <a:latin typeface="Roboto"/>
                <a:ea typeface="Roboto"/>
                <a:cs typeface="Roboto"/>
                <a:sym typeface="Roboto"/>
              </a:rPr>
              <a:t>Mr Tewkesbury, Assistant Principal</a:t>
            </a:r>
            <a:endParaRPr sz="2000">
              <a:solidFill>
                <a:schemeClr val="lt1"/>
              </a:solidFill>
              <a:latin typeface="Roboto"/>
              <a:ea typeface="Roboto"/>
              <a:cs typeface="Roboto"/>
              <a:sym typeface="Roboto"/>
            </a:endParaRPr>
          </a:p>
          <a:p>
            <a:pPr indent="0" lvl="0" marL="0" rtl="0" algn="l">
              <a:spcBef>
                <a:spcPts val="0"/>
              </a:spcBef>
              <a:spcAft>
                <a:spcPts val="0"/>
              </a:spcAft>
              <a:buNone/>
            </a:pPr>
            <a:r>
              <a:t/>
            </a:r>
            <a:endParaRPr sz="2000">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76325" y="43700"/>
            <a:ext cx="9027900" cy="598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rgbClr val="000000"/>
                </a:solidFill>
              </a:rPr>
              <a:t>Meaningful and Accessible</a:t>
            </a:r>
            <a:endParaRPr b="1" u="sng">
              <a:solidFill>
                <a:srgbClr val="000000"/>
              </a:solidFill>
            </a:endParaRPr>
          </a:p>
        </p:txBody>
      </p:sp>
      <p:sp>
        <p:nvSpPr>
          <p:cNvPr id="153" name="Google Shape;153;p22"/>
          <p:cNvSpPr txBox="1"/>
          <p:nvPr>
            <p:ph idx="1" type="body"/>
          </p:nvPr>
        </p:nvSpPr>
        <p:spPr>
          <a:xfrm>
            <a:off x="76325" y="774658"/>
            <a:ext cx="9027900" cy="353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1500">
                <a:solidFill>
                  <a:srgbClr val="000000"/>
                </a:solidFill>
              </a:rPr>
              <a:t>LAB believes in raising the profile of learning by providing carefully selected platforms for the core areas of curriculum. These platforms enable learners to practice retrieving knowledge they have already been taught in order to embed it in their long term memory. </a:t>
            </a:r>
            <a:endParaRPr sz="1500">
              <a:solidFill>
                <a:srgbClr val="000000"/>
              </a:solidFill>
            </a:endParaRPr>
          </a:p>
          <a:p>
            <a:pPr indent="0" lvl="0" marL="0" rtl="0" algn="ctr">
              <a:spcBef>
                <a:spcPts val="1500"/>
              </a:spcBef>
              <a:spcAft>
                <a:spcPts val="0"/>
              </a:spcAft>
              <a:buNone/>
            </a:pPr>
            <a:r>
              <a:rPr lang="en-GB" sz="1500">
                <a:solidFill>
                  <a:srgbClr val="000000"/>
                </a:solidFill>
              </a:rPr>
              <a:t>The platforms are intuitive to each child and enable learners to practice the knowledge and skills which will benefit them most. Furthermore, they have methods for children and parents to reflect on their skills gap.  </a:t>
            </a:r>
            <a:endParaRPr sz="1500">
              <a:solidFill>
                <a:srgbClr val="000000"/>
              </a:solidFill>
            </a:endParaRPr>
          </a:p>
          <a:p>
            <a:pPr indent="0" lvl="0" marL="0" rtl="0" algn="ctr">
              <a:spcBef>
                <a:spcPts val="1500"/>
              </a:spcBef>
              <a:spcAft>
                <a:spcPts val="0"/>
              </a:spcAft>
              <a:buNone/>
            </a:pPr>
            <a:r>
              <a:rPr lang="en-GB" sz="1500">
                <a:solidFill>
                  <a:srgbClr val="000000"/>
                </a:solidFill>
              </a:rPr>
              <a:t>The platforms are easily accessible for children and can be used on a range of devices. </a:t>
            </a:r>
            <a:endParaRPr sz="1500">
              <a:solidFill>
                <a:srgbClr val="000000"/>
              </a:solidFill>
            </a:endParaRPr>
          </a:p>
          <a:p>
            <a:pPr indent="0" lvl="0" marL="0" rtl="0" algn="ctr">
              <a:spcBef>
                <a:spcPts val="1500"/>
              </a:spcBef>
              <a:spcAft>
                <a:spcPts val="0"/>
              </a:spcAft>
              <a:buClr>
                <a:schemeClr val="dk1"/>
              </a:buClr>
              <a:buSzPts val="1100"/>
              <a:buFont typeface="Arial"/>
              <a:buNone/>
            </a:pPr>
            <a:r>
              <a:rPr lang="en-GB" sz="1500">
                <a:solidFill>
                  <a:srgbClr val="000000"/>
                </a:solidFill>
              </a:rPr>
              <a:t>We recognise that parents and carers make a real difference to children’s education and, when parents and carers work in partnership with school, our young people achieve better outcomes. By demonstrating an interest and discussing  home learning with your child,  you will enable our young people to recognise that the home school relationship is supporting them on a lifelong journey to learn and it’s essential our young people recognise the value of it.</a:t>
            </a:r>
            <a:endParaRPr sz="1500">
              <a:solidFill>
                <a:srgbClr val="000000"/>
              </a:solidFill>
            </a:endParaRPr>
          </a:p>
          <a:p>
            <a:pPr indent="0" lvl="0" marL="0" rtl="0" algn="l">
              <a:spcBef>
                <a:spcPts val="1500"/>
              </a:spcBef>
              <a:spcAft>
                <a:spcPts val="1200"/>
              </a:spcAft>
              <a:buNone/>
            </a:pPr>
            <a:r>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6975" y="437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Intentions…</a:t>
            </a:r>
            <a:endParaRPr/>
          </a:p>
        </p:txBody>
      </p:sp>
      <p:sp>
        <p:nvSpPr>
          <p:cNvPr id="159" name="Google Shape;159;p23"/>
          <p:cNvSpPr txBox="1"/>
          <p:nvPr>
            <p:ph idx="1" type="body"/>
          </p:nvPr>
        </p:nvSpPr>
        <p:spPr>
          <a:xfrm>
            <a:off x="105675" y="651500"/>
            <a:ext cx="4260300" cy="3339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GB" u="sng"/>
              <a:t>KS1: </a:t>
            </a:r>
            <a:endParaRPr b="1" u="sng"/>
          </a:p>
          <a:p>
            <a:pPr indent="0" lvl="0" marL="0" rtl="0" algn="l">
              <a:spcBef>
                <a:spcPts val="1200"/>
              </a:spcBef>
              <a:spcAft>
                <a:spcPts val="0"/>
              </a:spcAft>
              <a:buNone/>
            </a:pPr>
            <a:r>
              <a:rPr b="1" lang="en-GB" sz="1600"/>
              <a:t>20</a:t>
            </a:r>
            <a:r>
              <a:rPr b="1" lang="en-GB" sz="1600"/>
              <a:t> mins per day minimum expectation</a:t>
            </a:r>
            <a:endParaRPr sz="1600"/>
          </a:p>
          <a:p>
            <a:pPr indent="-334327" lvl="0" marL="457200" rtl="0" algn="l">
              <a:spcBef>
                <a:spcPts val="1200"/>
              </a:spcBef>
              <a:spcAft>
                <a:spcPts val="0"/>
              </a:spcAft>
              <a:buSzPct val="100000"/>
              <a:buChar char="●"/>
            </a:pPr>
            <a:r>
              <a:rPr lang="en-GB"/>
              <a:t>10 mins Daily reading - Little Wandle reading record with decodable book</a:t>
            </a:r>
            <a:endParaRPr/>
          </a:p>
          <a:p>
            <a:pPr indent="0" lvl="0" marL="0" rtl="0" algn="l">
              <a:spcBef>
                <a:spcPts val="1200"/>
              </a:spcBef>
              <a:spcAft>
                <a:spcPts val="0"/>
              </a:spcAft>
              <a:buNone/>
            </a:pPr>
            <a:r>
              <a:rPr b="1" lang="en-GB"/>
              <a:t>Use of </a:t>
            </a:r>
            <a:r>
              <a:rPr b="1" lang="en-GB"/>
              <a:t>the</a:t>
            </a:r>
            <a:r>
              <a:rPr b="1" lang="en-GB"/>
              <a:t> below platforms - 10 mins:</a:t>
            </a:r>
            <a:endParaRPr b="1"/>
          </a:p>
          <a:p>
            <a:pPr indent="-334327" lvl="0" marL="457200" rtl="0" algn="l">
              <a:spcBef>
                <a:spcPts val="1200"/>
              </a:spcBef>
              <a:spcAft>
                <a:spcPts val="0"/>
              </a:spcAft>
              <a:buSzPct val="100000"/>
              <a:buChar char="●"/>
            </a:pPr>
            <a:r>
              <a:rPr lang="en-GB"/>
              <a:t>TT Rockstars x 1 per week</a:t>
            </a:r>
            <a:endParaRPr/>
          </a:p>
          <a:p>
            <a:pPr indent="-334327" lvl="0" marL="457200" rtl="0" algn="l">
              <a:spcBef>
                <a:spcPts val="0"/>
              </a:spcBef>
              <a:spcAft>
                <a:spcPts val="0"/>
              </a:spcAft>
              <a:buSzPct val="100000"/>
              <a:buChar char="●"/>
            </a:pPr>
            <a:r>
              <a:rPr lang="en-GB"/>
              <a:t>Numbots x 2 per week</a:t>
            </a:r>
            <a:endParaRPr/>
          </a:p>
          <a:p>
            <a:pPr indent="-334327" lvl="0" marL="457200" rtl="0" algn="l">
              <a:spcBef>
                <a:spcPts val="0"/>
              </a:spcBef>
              <a:spcAft>
                <a:spcPts val="0"/>
              </a:spcAft>
              <a:buSzPct val="100000"/>
              <a:buChar char="●"/>
            </a:pPr>
            <a:r>
              <a:rPr lang="en-GB"/>
              <a:t>Lexia x 2 per week</a:t>
            </a:r>
            <a:endParaRPr/>
          </a:p>
          <a:p>
            <a:pPr indent="-334327" lvl="0" marL="457200" rtl="0" algn="l">
              <a:spcBef>
                <a:spcPts val="0"/>
              </a:spcBef>
              <a:spcAft>
                <a:spcPts val="0"/>
              </a:spcAft>
              <a:buSzPct val="100000"/>
              <a:buChar char="●"/>
            </a:pPr>
            <a:r>
              <a:rPr lang="en-GB"/>
              <a:t>Flash Academy*</a:t>
            </a:r>
            <a:endParaRPr/>
          </a:p>
        </p:txBody>
      </p:sp>
      <p:sp>
        <p:nvSpPr>
          <p:cNvPr id="160" name="Google Shape;160;p23"/>
          <p:cNvSpPr txBox="1"/>
          <p:nvPr>
            <p:ph idx="1" type="body"/>
          </p:nvPr>
        </p:nvSpPr>
        <p:spPr>
          <a:xfrm>
            <a:off x="4753125" y="902250"/>
            <a:ext cx="42603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u="sng"/>
              <a:t>KS3: </a:t>
            </a:r>
            <a:endParaRPr b="1" u="sng"/>
          </a:p>
          <a:p>
            <a:pPr indent="0" lvl="0" marL="0" rtl="0" algn="l">
              <a:spcBef>
                <a:spcPts val="1200"/>
              </a:spcBef>
              <a:spcAft>
                <a:spcPts val="0"/>
              </a:spcAft>
              <a:buNone/>
            </a:pPr>
            <a:r>
              <a:rPr b="1" lang="en-GB" sz="1600"/>
              <a:t>30-40 mins per day minimum expectation:</a:t>
            </a:r>
            <a:endParaRPr sz="1600"/>
          </a:p>
          <a:p>
            <a:pPr indent="-342900" lvl="0" marL="457200" rtl="0" algn="l">
              <a:spcBef>
                <a:spcPts val="1200"/>
              </a:spcBef>
              <a:spcAft>
                <a:spcPts val="0"/>
              </a:spcAft>
              <a:buSzPts val="1800"/>
              <a:buChar char="●"/>
            </a:pPr>
            <a:r>
              <a:rPr lang="en-GB"/>
              <a:t>Sparx maths</a:t>
            </a:r>
            <a:endParaRPr/>
          </a:p>
          <a:p>
            <a:pPr indent="-342900" lvl="0" marL="457200" rtl="0" algn="l">
              <a:spcBef>
                <a:spcPts val="0"/>
              </a:spcBef>
              <a:spcAft>
                <a:spcPts val="0"/>
              </a:spcAft>
              <a:buSzPts val="1800"/>
              <a:buChar char="●"/>
            </a:pPr>
            <a:r>
              <a:rPr lang="en-GB"/>
              <a:t>Sparx reader</a:t>
            </a:r>
            <a:endParaRPr/>
          </a:p>
          <a:p>
            <a:pPr indent="-342900" lvl="0" marL="457200" rtl="0" algn="l">
              <a:spcBef>
                <a:spcPts val="0"/>
              </a:spcBef>
              <a:spcAft>
                <a:spcPts val="0"/>
              </a:spcAft>
              <a:buSzPts val="1800"/>
              <a:buChar char="●"/>
            </a:pPr>
            <a:r>
              <a:rPr lang="en-GB"/>
              <a:t>Tassomai English</a:t>
            </a:r>
            <a:endParaRPr/>
          </a:p>
          <a:p>
            <a:pPr indent="-342900" lvl="0" marL="457200" rtl="0" algn="l">
              <a:spcBef>
                <a:spcPts val="0"/>
              </a:spcBef>
              <a:spcAft>
                <a:spcPts val="0"/>
              </a:spcAft>
              <a:buSzPts val="1800"/>
              <a:buChar char="●"/>
            </a:pPr>
            <a:r>
              <a:rPr lang="en-GB"/>
              <a:t>Tassomai Science</a:t>
            </a:r>
            <a:endParaRPr/>
          </a:p>
          <a:p>
            <a:pPr indent="0" lvl="0" marL="0" rtl="0" algn="l">
              <a:spcBef>
                <a:spcPts val="1200"/>
              </a:spcBef>
              <a:spcAft>
                <a:spcPts val="1200"/>
              </a:spcAft>
              <a:buNone/>
            </a:pPr>
            <a:r>
              <a:t/>
            </a:r>
            <a:endParaRPr/>
          </a:p>
        </p:txBody>
      </p:sp>
      <p:pic>
        <p:nvPicPr>
          <p:cNvPr id="161" name="Google Shape;161;p23"/>
          <p:cNvPicPr preferRelativeResize="0"/>
          <p:nvPr/>
        </p:nvPicPr>
        <p:blipFill>
          <a:blip r:embed="rId3">
            <a:alphaModFix/>
          </a:blip>
          <a:stretch>
            <a:fillRect/>
          </a:stretch>
        </p:blipFill>
        <p:spPr>
          <a:xfrm>
            <a:off x="2510450" y="4365688"/>
            <a:ext cx="2702988" cy="516025"/>
          </a:xfrm>
          <a:prstGeom prst="rect">
            <a:avLst/>
          </a:prstGeom>
          <a:noFill/>
          <a:ln>
            <a:noFill/>
          </a:ln>
        </p:spPr>
      </p:pic>
      <p:pic>
        <p:nvPicPr>
          <p:cNvPr id="162" name="Google Shape;162;p23"/>
          <p:cNvPicPr preferRelativeResize="0"/>
          <p:nvPr/>
        </p:nvPicPr>
        <p:blipFill>
          <a:blip r:embed="rId4">
            <a:alphaModFix/>
          </a:blip>
          <a:stretch>
            <a:fillRect/>
          </a:stretch>
        </p:blipFill>
        <p:spPr>
          <a:xfrm>
            <a:off x="201425" y="4026320"/>
            <a:ext cx="2143300" cy="797900"/>
          </a:xfrm>
          <a:prstGeom prst="rect">
            <a:avLst/>
          </a:prstGeom>
          <a:noFill/>
          <a:ln>
            <a:noFill/>
          </a:ln>
        </p:spPr>
      </p:pic>
      <p:pic>
        <p:nvPicPr>
          <p:cNvPr id="163" name="Google Shape;163;p23"/>
          <p:cNvPicPr preferRelativeResize="0"/>
          <p:nvPr/>
        </p:nvPicPr>
        <p:blipFill>
          <a:blip r:embed="rId5">
            <a:alphaModFix/>
          </a:blip>
          <a:stretch>
            <a:fillRect/>
          </a:stretch>
        </p:blipFill>
        <p:spPr>
          <a:xfrm>
            <a:off x="3359703" y="2618186"/>
            <a:ext cx="1267048" cy="702975"/>
          </a:xfrm>
          <a:prstGeom prst="rect">
            <a:avLst/>
          </a:prstGeom>
          <a:noFill/>
          <a:ln>
            <a:noFill/>
          </a:ln>
        </p:spPr>
      </p:pic>
      <p:pic>
        <p:nvPicPr>
          <p:cNvPr id="164" name="Google Shape;164;p23"/>
          <p:cNvPicPr preferRelativeResize="0"/>
          <p:nvPr/>
        </p:nvPicPr>
        <p:blipFill>
          <a:blip r:embed="rId6">
            <a:alphaModFix/>
          </a:blip>
          <a:stretch>
            <a:fillRect/>
          </a:stretch>
        </p:blipFill>
        <p:spPr>
          <a:xfrm>
            <a:off x="2661498" y="3463026"/>
            <a:ext cx="1437550" cy="702975"/>
          </a:xfrm>
          <a:prstGeom prst="rect">
            <a:avLst/>
          </a:prstGeom>
          <a:noFill/>
          <a:ln>
            <a:noFill/>
          </a:ln>
        </p:spPr>
      </p:pic>
      <p:pic>
        <p:nvPicPr>
          <p:cNvPr id="165" name="Google Shape;165;p23"/>
          <p:cNvPicPr preferRelativeResize="0"/>
          <p:nvPr/>
        </p:nvPicPr>
        <p:blipFill>
          <a:blip r:embed="rId7">
            <a:alphaModFix/>
          </a:blip>
          <a:stretch>
            <a:fillRect/>
          </a:stretch>
        </p:blipFill>
        <p:spPr>
          <a:xfrm>
            <a:off x="7119963" y="1724824"/>
            <a:ext cx="1961250" cy="893349"/>
          </a:xfrm>
          <a:prstGeom prst="rect">
            <a:avLst/>
          </a:prstGeom>
          <a:noFill/>
          <a:ln>
            <a:noFill/>
          </a:ln>
        </p:spPr>
      </p:pic>
      <p:pic>
        <p:nvPicPr>
          <p:cNvPr id="166" name="Google Shape;166;p23"/>
          <p:cNvPicPr preferRelativeResize="0"/>
          <p:nvPr/>
        </p:nvPicPr>
        <p:blipFill>
          <a:blip r:embed="rId8">
            <a:alphaModFix/>
          </a:blip>
          <a:stretch>
            <a:fillRect/>
          </a:stretch>
        </p:blipFill>
        <p:spPr>
          <a:xfrm>
            <a:off x="7969650" y="2787500"/>
            <a:ext cx="1009025" cy="1009025"/>
          </a:xfrm>
          <a:prstGeom prst="rect">
            <a:avLst/>
          </a:prstGeom>
          <a:noFill/>
          <a:ln>
            <a:noFill/>
          </a:ln>
        </p:spPr>
      </p:pic>
      <p:pic>
        <p:nvPicPr>
          <p:cNvPr id="167" name="Google Shape;167;p23"/>
          <p:cNvPicPr preferRelativeResize="0"/>
          <p:nvPr/>
        </p:nvPicPr>
        <p:blipFill>
          <a:blip r:embed="rId9">
            <a:alphaModFix/>
          </a:blip>
          <a:stretch>
            <a:fillRect/>
          </a:stretch>
        </p:blipFill>
        <p:spPr>
          <a:xfrm>
            <a:off x="5476584" y="3280488"/>
            <a:ext cx="2177617" cy="516025"/>
          </a:xfrm>
          <a:prstGeom prst="rect">
            <a:avLst/>
          </a:prstGeom>
          <a:noFill/>
          <a:ln>
            <a:noFill/>
          </a:ln>
        </p:spPr>
      </p:pic>
      <p:pic>
        <p:nvPicPr>
          <p:cNvPr id="168" name="Google Shape;168;p23"/>
          <p:cNvPicPr preferRelativeResize="0"/>
          <p:nvPr/>
        </p:nvPicPr>
        <p:blipFill>
          <a:blip r:embed="rId10">
            <a:alphaModFix/>
          </a:blip>
          <a:stretch>
            <a:fillRect/>
          </a:stretch>
        </p:blipFill>
        <p:spPr>
          <a:xfrm>
            <a:off x="3662550" y="736200"/>
            <a:ext cx="797900" cy="79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311700" y="1124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KS1</a:t>
            </a:r>
            <a:endParaRPr/>
          </a:p>
        </p:txBody>
      </p:sp>
      <p:pic>
        <p:nvPicPr>
          <p:cNvPr id="174" name="Google Shape;174;p24"/>
          <p:cNvPicPr preferRelativeResize="0"/>
          <p:nvPr/>
        </p:nvPicPr>
        <p:blipFill>
          <a:blip r:embed="rId3">
            <a:alphaModFix/>
          </a:blip>
          <a:stretch>
            <a:fillRect/>
          </a:stretch>
        </p:blipFill>
        <p:spPr>
          <a:xfrm>
            <a:off x="3303900" y="2708925"/>
            <a:ext cx="2202825" cy="2202825"/>
          </a:xfrm>
          <a:prstGeom prst="rect">
            <a:avLst/>
          </a:prstGeom>
          <a:noFill/>
          <a:ln>
            <a:noFill/>
          </a:ln>
        </p:spPr>
      </p:pic>
      <p:pic>
        <p:nvPicPr>
          <p:cNvPr descr="In either paper form or online, Times Tables Rock Stars is a carefully sequenced programme of daily times tables practice. &#10;&#10;This format has very successfully boosted times tables recall speed for hundreds of thousands of pupils over the last 8 years in over 16,000 schools - both primary and secondary - worldwide.&#10;&#10;https://ttrockstars.com/ &#10;&#10;Social media: &#10;Twitter: https://twitter.com/ttrockstars&#10;Instagram: https://www.instagram.com/tt_rockstars/&#10;LinkedIn: https://www.linkedin.com/company/maths-circle-ltd/&#10;Facebook: https://www.facebook.com/TTRockStars/&#10;Pinterest: https://www.pinterest.co.uk/Times_Tables_Rock_Stars/" id="175" name="Google Shape;175;p24" title="What is Times Tables Rock Stars?">
            <a:hlinkClick r:id="rId4"/>
          </p:cNvPr>
          <p:cNvPicPr preferRelativeResize="0"/>
          <p:nvPr/>
        </p:nvPicPr>
        <p:blipFill>
          <a:blip r:embed="rId5">
            <a:alphaModFix/>
          </a:blip>
          <a:stretch>
            <a:fillRect/>
          </a:stretch>
        </p:blipFill>
        <p:spPr>
          <a:xfrm>
            <a:off x="5716850" y="1162600"/>
            <a:ext cx="3048000" cy="1714500"/>
          </a:xfrm>
          <a:prstGeom prst="rect">
            <a:avLst/>
          </a:prstGeom>
          <a:noFill/>
          <a:ln>
            <a:noFill/>
          </a:ln>
        </p:spPr>
      </p:pic>
      <p:pic>
        <p:nvPicPr>
          <p:cNvPr descr="🤖 Start your free trial here: https://numbots.com/trial/&#10;&#10;Follow us on the socials:&#10;&#10;Twitter: https://twitter.com/numbots&#10;Facebook: https://www.facebook.com/NumBots/&#10;Instagram: https://www.instagram.com/numbots/&#10;Pinterest: https://www.pinterest.co.uk/numbots/&#10;LinkedIn: https://www.linkedin.com/company/maths-circle-ltd/" id="176" name="Google Shape;176;p24" title="NumBots: Addition and Subtraction Solved">
            <a:hlinkClick r:id="rId6"/>
          </p:cNvPr>
          <p:cNvPicPr preferRelativeResize="0"/>
          <p:nvPr/>
        </p:nvPicPr>
        <p:blipFill>
          <a:blip r:embed="rId7">
            <a:alphaModFix/>
          </a:blip>
          <a:stretch>
            <a:fillRect/>
          </a:stretch>
        </p:blipFill>
        <p:spPr>
          <a:xfrm>
            <a:off x="5819625" y="3197250"/>
            <a:ext cx="3048000" cy="1714500"/>
          </a:xfrm>
          <a:prstGeom prst="rect">
            <a:avLst/>
          </a:prstGeom>
          <a:noFill/>
          <a:ln>
            <a:noFill/>
          </a:ln>
        </p:spPr>
      </p:pic>
      <p:pic>
        <p:nvPicPr>
          <p:cNvPr descr="Try FlashAcademy® for free and discover how we can help solve the EAL challenge at your school: https://flashacademy.com/&#10;&#10;All videos on this channel are created by the FlashAcademy® team. FlashAcademy® is an award-winning education technology company that enables independent learning of English for speakers of other languages through fun and engaging lessons, with support in 48 languages. The app provides a wide spectrum of interactive tasks with instant feedback and tailored vocabulary (including curricula-oriented) to support students from beginner to advanced levels. Teachers say that using the app saves them time and allows them to evidence learner progress through monitoring and reporting&#10;&#10;Over 45% of EAL pupils learning with FlashAcademy progress by one or more proficiency grades over a 12 month period, compared with the national average of 18%." id="177" name="Google Shape;177;p24" title="FlashAcademy®'s EAL Superstars!">
            <a:hlinkClick r:id="rId8"/>
          </p:cNvPr>
          <p:cNvPicPr preferRelativeResize="0"/>
          <p:nvPr/>
        </p:nvPicPr>
        <p:blipFill>
          <a:blip r:embed="rId9">
            <a:alphaModFix/>
          </a:blip>
          <a:stretch>
            <a:fillRect/>
          </a:stretch>
        </p:blipFill>
        <p:spPr>
          <a:xfrm>
            <a:off x="45763" y="3197250"/>
            <a:ext cx="3048000" cy="1714500"/>
          </a:xfrm>
          <a:prstGeom prst="rect">
            <a:avLst/>
          </a:prstGeom>
          <a:noFill/>
          <a:ln>
            <a:noFill/>
          </a:ln>
        </p:spPr>
      </p:pic>
      <p:pic>
        <p:nvPicPr>
          <p:cNvPr descr="Lexia® Core5® Reading is an adaptive blended learning program that accelerates the development of literacy skills for students of all abilities, helping them make that critical shift from learning to read to reading to learn. Learn more: https://www.lexialearning.com/core5" id="178" name="Google Shape;178;p24" title="Lexia® Core5® Reading Overview">
            <a:hlinkClick r:id="rId10"/>
          </p:cNvPr>
          <p:cNvPicPr preferRelativeResize="0"/>
          <p:nvPr/>
        </p:nvPicPr>
        <p:blipFill>
          <a:blip r:embed="rId11">
            <a:alphaModFix/>
          </a:blip>
          <a:stretch>
            <a:fillRect/>
          </a:stretch>
        </p:blipFill>
        <p:spPr>
          <a:xfrm>
            <a:off x="45775" y="1017800"/>
            <a:ext cx="3048000" cy="1714500"/>
          </a:xfrm>
          <a:prstGeom prst="rect">
            <a:avLst/>
          </a:prstGeom>
          <a:noFill/>
          <a:ln>
            <a:noFill/>
          </a:ln>
        </p:spPr>
      </p:pic>
      <p:pic>
        <p:nvPicPr>
          <p:cNvPr id="179" name="Google Shape;179;p24"/>
          <p:cNvPicPr preferRelativeResize="0"/>
          <p:nvPr/>
        </p:nvPicPr>
        <p:blipFill>
          <a:blip r:embed="rId12">
            <a:alphaModFix/>
          </a:blip>
          <a:stretch>
            <a:fillRect/>
          </a:stretch>
        </p:blipFill>
        <p:spPr>
          <a:xfrm>
            <a:off x="3369421" y="950900"/>
            <a:ext cx="2071772" cy="1605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74225"/>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chemeClr val="dk2"/>
                </a:solidFill>
              </a:rPr>
              <a:t>KS1 </a:t>
            </a:r>
            <a:r>
              <a:rPr b="1" lang="en-GB" u="sng">
                <a:solidFill>
                  <a:schemeClr val="dk2"/>
                </a:solidFill>
              </a:rPr>
              <a:t>Support</a:t>
            </a:r>
            <a:endParaRPr b="1" u="sng">
              <a:solidFill>
                <a:schemeClr val="dk2"/>
              </a:solidFill>
            </a:endParaRPr>
          </a:p>
        </p:txBody>
      </p:sp>
      <p:sp>
        <p:nvSpPr>
          <p:cNvPr id="185" name="Google Shape;185;p25"/>
          <p:cNvSpPr txBox="1"/>
          <p:nvPr>
            <p:ph idx="1" type="body"/>
          </p:nvPr>
        </p:nvSpPr>
        <p:spPr>
          <a:xfrm>
            <a:off x="311700" y="565950"/>
            <a:ext cx="8520600" cy="33390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GB"/>
              <a:t>All platforms are paid for by the academy - access for all. </a:t>
            </a:r>
            <a:endParaRPr/>
          </a:p>
          <a:p>
            <a:pPr indent="-334327" lvl="0" marL="457200" rtl="0" algn="l">
              <a:spcBef>
                <a:spcPts val="0"/>
              </a:spcBef>
              <a:spcAft>
                <a:spcPts val="0"/>
              </a:spcAft>
              <a:buSzPct val="100000"/>
              <a:buChar char="●"/>
            </a:pPr>
            <a:r>
              <a:rPr lang="en-GB"/>
              <a:t>All platforms send out parent emails so that you can keep track of the home learning and support your child. </a:t>
            </a:r>
            <a:endParaRPr/>
          </a:p>
          <a:p>
            <a:pPr indent="-334327" lvl="0" marL="457200" rtl="0" algn="l">
              <a:spcBef>
                <a:spcPts val="0"/>
              </a:spcBef>
              <a:spcAft>
                <a:spcPts val="0"/>
              </a:spcAft>
              <a:buSzPct val="100000"/>
              <a:buChar char="●"/>
            </a:pPr>
            <a:r>
              <a:rPr lang="en-GB"/>
              <a:t>Teachers will check once per week and there will be linked achievement points.</a:t>
            </a:r>
            <a:endParaRPr/>
          </a:p>
          <a:p>
            <a:pPr indent="-334327" lvl="0" marL="457200" rtl="0" algn="l">
              <a:spcBef>
                <a:spcPts val="0"/>
              </a:spcBef>
              <a:spcAft>
                <a:spcPts val="0"/>
              </a:spcAft>
              <a:buSzPct val="100000"/>
              <a:buChar char="●"/>
            </a:pPr>
            <a:r>
              <a:rPr lang="en-GB"/>
              <a:t>In early Spring term, we will be holding a ‘how to read with your child’ and ‘effective home </a:t>
            </a:r>
            <a:r>
              <a:rPr lang="en-GB"/>
              <a:t>learning</a:t>
            </a:r>
            <a:r>
              <a:rPr lang="en-GB"/>
              <a:t>’ workshop with the intention of all parents attending to outline our home learning plans.</a:t>
            </a:r>
            <a:endParaRPr/>
          </a:p>
          <a:p>
            <a:pPr indent="-310832" lvl="1" marL="914400" rtl="0" algn="l">
              <a:spcBef>
                <a:spcPts val="0"/>
              </a:spcBef>
              <a:spcAft>
                <a:spcPts val="0"/>
              </a:spcAft>
              <a:buSzPct val="100000"/>
              <a:buChar char="○"/>
            </a:pPr>
            <a:r>
              <a:rPr lang="en-GB"/>
              <a:t>This will be at </a:t>
            </a:r>
            <a:r>
              <a:rPr lang="en-GB"/>
              <a:t>3:00</a:t>
            </a:r>
            <a:r>
              <a:rPr lang="en-GB"/>
              <a:t>pm to tie in with regular collection times to engage and include as many parents as possible.</a:t>
            </a:r>
            <a:endParaRPr/>
          </a:p>
          <a:p>
            <a:pPr indent="-310832" lvl="1" marL="914400" rtl="0" algn="l">
              <a:spcBef>
                <a:spcPts val="0"/>
              </a:spcBef>
              <a:spcAft>
                <a:spcPts val="0"/>
              </a:spcAft>
              <a:buSzPct val="100000"/>
              <a:buChar char="○"/>
            </a:pPr>
            <a:r>
              <a:rPr lang="en-GB"/>
              <a:t>Teaching and support staff will supervise all children in the hall until 3:30pm so that all parents can attend. </a:t>
            </a:r>
            <a:endParaRPr/>
          </a:p>
          <a:p>
            <a:pPr indent="-310832" lvl="1" marL="914400" rtl="0" algn="l">
              <a:spcBef>
                <a:spcPts val="0"/>
              </a:spcBef>
              <a:spcAft>
                <a:spcPts val="0"/>
              </a:spcAft>
              <a:buSzPct val="100000"/>
              <a:buChar char="○"/>
            </a:pPr>
            <a:r>
              <a:rPr lang="en-GB"/>
              <a:t>The meeting will be repeated at 5:30pm for any parents unable to attend or whose children attend wrap around care.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666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rgbClr val="000000"/>
                </a:solidFill>
              </a:rPr>
              <a:t>Suggested Home Learning Timetable: KS3</a:t>
            </a:r>
            <a:endParaRPr b="1" u="sng">
              <a:solidFill>
                <a:srgbClr val="000000"/>
              </a:solidFill>
            </a:endParaRPr>
          </a:p>
        </p:txBody>
      </p:sp>
      <p:sp>
        <p:nvSpPr>
          <p:cNvPr id="191" name="Google Shape;191;p26"/>
          <p:cNvSpPr txBox="1"/>
          <p:nvPr>
            <p:ph idx="1" type="body"/>
          </p:nvPr>
        </p:nvSpPr>
        <p:spPr>
          <a:xfrm>
            <a:off x="311700" y="674400"/>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Below is a suggestion for a child’s home learning throughout the week:</a:t>
            </a:r>
            <a:endParaRPr/>
          </a:p>
        </p:txBody>
      </p:sp>
      <p:graphicFrame>
        <p:nvGraphicFramePr>
          <p:cNvPr id="192" name="Google Shape;192;p26"/>
          <p:cNvGraphicFramePr/>
          <p:nvPr/>
        </p:nvGraphicFramePr>
        <p:xfrm>
          <a:off x="361750" y="1179600"/>
          <a:ext cx="3000000" cy="3000000"/>
        </p:xfrm>
        <a:graphic>
          <a:graphicData uri="http://schemas.openxmlformats.org/drawingml/2006/table">
            <a:tbl>
              <a:tblPr>
                <a:noFill/>
                <a:tableStyleId>{3266C337-E0CC-49AF-A260-66E85C5E1579}</a:tableStyleId>
              </a:tblPr>
              <a:tblGrid>
                <a:gridCol w="1432800"/>
                <a:gridCol w="1432800"/>
                <a:gridCol w="1432800"/>
                <a:gridCol w="1432800"/>
              </a:tblGrid>
              <a:tr h="12700">
                <a:tc>
                  <a:txBody>
                    <a:bodyPr/>
                    <a:lstStyle/>
                    <a:p>
                      <a:pPr indent="0" lvl="0" marL="0" rtl="0" algn="l">
                        <a:spcBef>
                          <a:spcPts val="0"/>
                        </a:spcBef>
                        <a:spcAft>
                          <a:spcPts val="0"/>
                        </a:spcAft>
                        <a:buNone/>
                      </a:pPr>
                      <a:r>
                        <a:rPr b="1" lang="en-GB" sz="1100"/>
                        <a:t>Day</a:t>
                      </a:r>
                      <a:endParaRPr b="1" sz="1100"/>
                    </a:p>
                  </a:txBody>
                  <a:tcPr marT="63500" marB="63500" marR="63500" marL="63500">
                    <a:solidFill>
                      <a:srgbClr val="EFEFEF"/>
                    </a:solidFill>
                  </a:tcPr>
                </a:tc>
                <a:tc>
                  <a:txBody>
                    <a:bodyPr/>
                    <a:lstStyle/>
                    <a:p>
                      <a:pPr indent="0" lvl="0" marL="0" rtl="0" algn="l">
                        <a:spcBef>
                          <a:spcPts val="0"/>
                        </a:spcBef>
                        <a:spcAft>
                          <a:spcPts val="0"/>
                        </a:spcAft>
                        <a:buNone/>
                      </a:pPr>
                      <a:r>
                        <a:rPr b="1" lang="en-GB" sz="1100"/>
                        <a:t>Subject</a:t>
                      </a:r>
                      <a:endParaRPr b="1" sz="1100"/>
                    </a:p>
                  </a:txBody>
                  <a:tcPr marT="63500" marB="63500" marR="63500" marL="63500">
                    <a:solidFill>
                      <a:srgbClr val="EFEFEF"/>
                    </a:solidFill>
                  </a:tcPr>
                </a:tc>
                <a:tc>
                  <a:txBody>
                    <a:bodyPr/>
                    <a:lstStyle/>
                    <a:p>
                      <a:pPr indent="0" lvl="0" marL="0" rtl="0" algn="l">
                        <a:spcBef>
                          <a:spcPts val="0"/>
                        </a:spcBef>
                        <a:spcAft>
                          <a:spcPts val="0"/>
                        </a:spcAft>
                        <a:buNone/>
                      </a:pPr>
                      <a:r>
                        <a:rPr b="1" lang="en-GB" sz="1100"/>
                        <a:t>Platform</a:t>
                      </a:r>
                      <a:endParaRPr b="1" sz="1100"/>
                    </a:p>
                  </a:txBody>
                  <a:tcPr marT="63500" marB="63500" marR="63500" marL="63500">
                    <a:solidFill>
                      <a:srgbClr val="EFEFEF"/>
                    </a:solidFill>
                  </a:tcPr>
                </a:tc>
                <a:tc>
                  <a:txBody>
                    <a:bodyPr/>
                    <a:lstStyle/>
                    <a:p>
                      <a:pPr indent="0" lvl="0" marL="0" rtl="0" algn="l">
                        <a:spcBef>
                          <a:spcPts val="0"/>
                        </a:spcBef>
                        <a:spcAft>
                          <a:spcPts val="0"/>
                        </a:spcAft>
                        <a:buNone/>
                      </a:pPr>
                      <a:r>
                        <a:rPr b="1" lang="en-GB" sz="1100"/>
                        <a:t>Time Spent</a:t>
                      </a:r>
                      <a:endParaRPr b="1" sz="1100"/>
                    </a:p>
                  </a:txBody>
                  <a:tcPr marT="63500" marB="63500" marR="63500" marL="63500">
                    <a:solidFill>
                      <a:srgbClr val="EFEFEF"/>
                    </a:solidFill>
                  </a:tcPr>
                </a:tc>
              </a:tr>
              <a:tr h="12700">
                <a:tc>
                  <a:txBody>
                    <a:bodyPr/>
                    <a:lstStyle/>
                    <a:p>
                      <a:pPr indent="0" lvl="0" marL="0" rtl="0" algn="l">
                        <a:spcBef>
                          <a:spcPts val="0"/>
                        </a:spcBef>
                        <a:spcAft>
                          <a:spcPts val="0"/>
                        </a:spcAft>
                        <a:buNone/>
                      </a:pPr>
                      <a:r>
                        <a:rPr lang="en-GB" sz="1100"/>
                        <a:t>Monday</a:t>
                      </a:r>
                      <a:endParaRPr sz="1100"/>
                    </a:p>
                  </a:txBody>
                  <a:tcPr marT="63500" marB="63500" marR="63500" marL="63500"/>
                </a:tc>
                <a:tc>
                  <a:txBody>
                    <a:bodyPr/>
                    <a:lstStyle/>
                    <a:p>
                      <a:pPr indent="0" lvl="0" marL="0" rtl="0" algn="l">
                        <a:spcBef>
                          <a:spcPts val="0"/>
                        </a:spcBef>
                        <a:spcAft>
                          <a:spcPts val="0"/>
                        </a:spcAft>
                        <a:buNone/>
                      </a:pPr>
                      <a:r>
                        <a:rPr lang="en-GB" sz="1100"/>
                        <a:t>English</a:t>
                      </a:r>
                      <a:endParaRPr sz="1100"/>
                    </a:p>
                    <a:p>
                      <a:pPr indent="0" lvl="0" marL="0" rtl="0" algn="l">
                        <a:spcBef>
                          <a:spcPts val="0"/>
                        </a:spcBef>
                        <a:spcAft>
                          <a:spcPts val="0"/>
                        </a:spcAft>
                        <a:buNone/>
                      </a:pPr>
                      <a:r>
                        <a:rPr lang="en-GB" sz="1100"/>
                        <a:t>Science</a:t>
                      </a:r>
                      <a:endParaRPr sz="1100"/>
                    </a:p>
                  </a:txBody>
                  <a:tcPr marT="63500" marB="63500" marR="63500" marL="63500"/>
                </a:tc>
                <a:tc>
                  <a:txBody>
                    <a:bodyPr/>
                    <a:lstStyle/>
                    <a:p>
                      <a:pPr indent="0" lvl="0" marL="0" rtl="0" algn="l">
                        <a:spcBef>
                          <a:spcPts val="0"/>
                        </a:spcBef>
                        <a:spcAft>
                          <a:spcPts val="0"/>
                        </a:spcAft>
                        <a:buNone/>
                      </a:pPr>
                      <a:r>
                        <a:rPr lang="en-GB" sz="1100"/>
                        <a:t>Tassomai</a:t>
                      </a:r>
                      <a:endParaRPr sz="1100"/>
                    </a:p>
                    <a:p>
                      <a:pPr indent="0" lvl="0" marL="0" rtl="0" algn="l">
                        <a:spcBef>
                          <a:spcPts val="0"/>
                        </a:spcBef>
                        <a:spcAft>
                          <a:spcPts val="0"/>
                        </a:spcAft>
                        <a:buNone/>
                      </a:pPr>
                      <a:r>
                        <a:rPr lang="en-GB" sz="1100"/>
                        <a:t>Tassomai</a:t>
                      </a:r>
                      <a:endParaRPr sz="1100"/>
                    </a:p>
                  </a:txBody>
                  <a:tcPr marT="63500" marB="63500" marR="63500" marL="63500"/>
                </a:tc>
                <a:tc>
                  <a:txBody>
                    <a:bodyPr/>
                    <a:lstStyle/>
                    <a:p>
                      <a:pPr indent="0" lvl="0" marL="0" rtl="0" algn="l">
                        <a:spcBef>
                          <a:spcPts val="0"/>
                        </a:spcBef>
                        <a:spcAft>
                          <a:spcPts val="0"/>
                        </a:spcAft>
                        <a:buNone/>
                      </a:pPr>
                      <a:r>
                        <a:rPr lang="en-GB" sz="1100"/>
                        <a:t>20 minutes</a:t>
                      </a:r>
                      <a:endParaRPr sz="1100"/>
                    </a:p>
                    <a:p>
                      <a:pPr indent="0" lvl="0" marL="0" rtl="0" algn="l">
                        <a:spcBef>
                          <a:spcPts val="0"/>
                        </a:spcBef>
                        <a:spcAft>
                          <a:spcPts val="0"/>
                        </a:spcAft>
                        <a:buNone/>
                      </a:pPr>
                      <a:r>
                        <a:rPr lang="en-GB" sz="1100"/>
                        <a:t>20 minutes</a:t>
                      </a:r>
                      <a:endParaRPr sz="1100"/>
                    </a:p>
                  </a:txBody>
                  <a:tcPr marT="63500" marB="63500" marR="63500" marL="63500"/>
                </a:tc>
              </a:tr>
              <a:tr h="12700">
                <a:tc>
                  <a:txBody>
                    <a:bodyPr/>
                    <a:lstStyle/>
                    <a:p>
                      <a:pPr indent="0" lvl="0" marL="0" rtl="0" algn="l">
                        <a:spcBef>
                          <a:spcPts val="0"/>
                        </a:spcBef>
                        <a:spcAft>
                          <a:spcPts val="0"/>
                        </a:spcAft>
                        <a:buNone/>
                      </a:pPr>
                      <a:r>
                        <a:rPr lang="en-GB" sz="1100"/>
                        <a:t>Tuesday</a:t>
                      </a:r>
                      <a:endParaRPr sz="1100"/>
                    </a:p>
                  </a:txBody>
                  <a:tcPr marT="63500" marB="63500" marR="63500" marL="63500"/>
                </a:tc>
                <a:tc>
                  <a:txBody>
                    <a:bodyPr/>
                    <a:lstStyle/>
                    <a:p>
                      <a:pPr indent="0" lvl="0" marL="0" rtl="0" algn="l">
                        <a:spcBef>
                          <a:spcPts val="0"/>
                        </a:spcBef>
                        <a:spcAft>
                          <a:spcPts val="0"/>
                        </a:spcAft>
                        <a:buNone/>
                      </a:pPr>
                      <a:r>
                        <a:rPr lang="en-GB" sz="1100"/>
                        <a:t>Reading</a:t>
                      </a:r>
                      <a:endParaRPr sz="1100"/>
                    </a:p>
                    <a:p>
                      <a:pPr indent="0" lvl="0" marL="0" rtl="0" algn="l">
                        <a:spcBef>
                          <a:spcPts val="0"/>
                        </a:spcBef>
                        <a:spcAft>
                          <a:spcPts val="0"/>
                        </a:spcAft>
                        <a:buNone/>
                      </a:pPr>
                      <a:r>
                        <a:rPr lang="en-GB" sz="1100"/>
                        <a:t>Maths</a:t>
                      </a:r>
                      <a:endParaRPr sz="1100"/>
                    </a:p>
                  </a:txBody>
                  <a:tcPr marT="63500" marB="63500" marR="63500" marL="63500"/>
                </a:tc>
                <a:tc>
                  <a:txBody>
                    <a:bodyPr/>
                    <a:lstStyle/>
                    <a:p>
                      <a:pPr indent="0" lvl="0" marL="0" rtl="0" algn="l">
                        <a:spcBef>
                          <a:spcPts val="0"/>
                        </a:spcBef>
                        <a:spcAft>
                          <a:spcPts val="0"/>
                        </a:spcAft>
                        <a:buNone/>
                      </a:pPr>
                      <a:r>
                        <a:rPr lang="en-GB" sz="1100"/>
                        <a:t>Sparx Reader</a:t>
                      </a:r>
                      <a:endParaRPr sz="1100"/>
                    </a:p>
                    <a:p>
                      <a:pPr indent="0" lvl="0" marL="0" rtl="0" algn="l">
                        <a:spcBef>
                          <a:spcPts val="0"/>
                        </a:spcBef>
                        <a:spcAft>
                          <a:spcPts val="0"/>
                        </a:spcAft>
                        <a:buNone/>
                      </a:pPr>
                      <a:r>
                        <a:rPr lang="en-GB" sz="1100"/>
                        <a:t>Sparx Maths</a:t>
                      </a:r>
                      <a:endParaRPr sz="1100"/>
                    </a:p>
                  </a:txBody>
                  <a:tcPr marT="63500" marB="63500" marR="63500" marL="63500"/>
                </a:tc>
                <a:tc>
                  <a:txBody>
                    <a:bodyPr/>
                    <a:lstStyle/>
                    <a:p>
                      <a:pPr indent="0" lvl="0" marL="0" rtl="0" algn="l">
                        <a:spcBef>
                          <a:spcPts val="0"/>
                        </a:spcBef>
                        <a:spcAft>
                          <a:spcPts val="0"/>
                        </a:spcAft>
                        <a:buNone/>
                      </a:pPr>
                      <a:r>
                        <a:rPr lang="en-GB" sz="1100"/>
                        <a:t>10 minutes</a:t>
                      </a:r>
                      <a:endParaRPr sz="1100"/>
                    </a:p>
                    <a:p>
                      <a:pPr indent="0" lvl="0" marL="0" rtl="0" algn="l">
                        <a:spcBef>
                          <a:spcPts val="0"/>
                        </a:spcBef>
                        <a:spcAft>
                          <a:spcPts val="0"/>
                        </a:spcAft>
                        <a:buNone/>
                      </a:pPr>
                      <a:r>
                        <a:rPr lang="en-GB" sz="1100"/>
                        <a:t>20 minutes</a:t>
                      </a:r>
                      <a:endParaRPr sz="1100"/>
                    </a:p>
                  </a:txBody>
                  <a:tcPr marT="63500" marB="63500" marR="63500" marL="63500"/>
                </a:tc>
              </a:tr>
              <a:tr h="12700">
                <a:tc>
                  <a:txBody>
                    <a:bodyPr/>
                    <a:lstStyle/>
                    <a:p>
                      <a:pPr indent="0" lvl="0" marL="0" rtl="0" algn="l">
                        <a:spcBef>
                          <a:spcPts val="0"/>
                        </a:spcBef>
                        <a:spcAft>
                          <a:spcPts val="0"/>
                        </a:spcAft>
                        <a:buNone/>
                      </a:pPr>
                      <a:r>
                        <a:rPr lang="en-GB" sz="1100"/>
                        <a:t>Wednesday</a:t>
                      </a:r>
                      <a:endParaRPr sz="1100"/>
                    </a:p>
                  </a:txBody>
                  <a:tcPr marT="63500" marB="63500" marR="63500" marL="63500"/>
                </a:tc>
                <a:tc>
                  <a:txBody>
                    <a:bodyPr/>
                    <a:lstStyle/>
                    <a:p>
                      <a:pPr indent="0" lvl="0" marL="0" rtl="0" algn="l">
                        <a:spcBef>
                          <a:spcPts val="0"/>
                        </a:spcBef>
                        <a:spcAft>
                          <a:spcPts val="0"/>
                        </a:spcAft>
                        <a:buNone/>
                      </a:pPr>
                      <a:r>
                        <a:rPr lang="en-GB" sz="1100"/>
                        <a:t>English</a:t>
                      </a:r>
                      <a:endParaRPr sz="1100"/>
                    </a:p>
                    <a:p>
                      <a:pPr indent="0" lvl="0" marL="0" rtl="0" algn="l">
                        <a:spcBef>
                          <a:spcPts val="0"/>
                        </a:spcBef>
                        <a:spcAft>
                          <a:spcPts val="0"/>
                        </a:spcAft>
                        <a:buNone/>
                      </a:pPr>
                      <a:r>
                        <a:rPr lang="en-GB" sz="1100"/>
                        <a:t>Science</a:t>
                      </a:r>
                      <a:endParaRPr sz="1100"/>
                    </a:p>
                  </a:txBody>
                  <a:tcPr marT="63500" marB="63500" marR="63500" marL="63500"/>
                </a:tc>
                <a:tc>
                  <a:txBody>
                    <a:bodyPr/>
                    <a:lstStyle/>
                    <a:p>
                      <a:pPr indent="0" lvl="0" marL="0" rtl="0" algn="l">
                        <a:spcBef>
                          <a:spcPts val="0"/>
                        </a:spcBef>
                        <a:spcAft>
                          <a:spcPts val="0"/>
                        </a:spcAft>
                        <a:buNone/>
                      </a:pPr>
                      <a:r>
                        <a:rPr lang="en-GB" sz="1100"/>
                        <a:t>Tassomai</a:t>
                      </a:r>
                      <a:endParaRPr sz="1100"/>
                    </a:p>
                    <a:p>
                      <a:pPr indent="0" lvl="0" marL="0" rtl="0" algn="l">
                        <a:spcBef>
                          <a:spcPts val="0"/>
                        </a:spcBef>
                        <a:spcAft>
                          <a:spcPts val="0"/>
                        </a:spcAft>
                        <a:buNone/>
                      </a:pPr>
                      <a:r>
                        <a:rPr lang="en-GB" sz="1100"/>
                        <a:t>Tassomai</a:t>
                      </a:r>
                      <a:endParaRPr sz="1100"/>
                    </a:p>
                  </a:txBody>
                  <a:tcPr marT="63500" marB="63500" marR="63500" marL="63500"/>
                </a:tc>
                <a:tc>
                  <a:txBody>
                    <a:bodyPr/>
                    <a:lstStyle/>
                    <a:p>
                      <a:pPr indent="0" lvl="0" marL="0" rtl="0" algn="l">
                        <a:spcBef>
                          <a:spcPts val="0"/>
                        </a:spcBef>
                        <a:spcAft>
                          <a:spcPts val="0"/>
                        </a:spcAft>
                        <a:buNone/>
                      </a:pPr>
                      <a:r>
                        <a:rPr lang="en-GB" sz="1100"/>
                        <a:t>20 minutes</a:t>
                      </a:r>
                      <a:endParaRPr sz="1100"/>
                    </a:p>
                    <a:p>
                      <a:pPr indent="0" lvl="0" marL="0" rtl="0" algn="l">
                        <a:spcBef>
                          <a:spcPts val="0"/>
                        </a:spcBef>
                        <a:spcAft>
                          <a:spcPts val="0"/>
                        </a:spcAft>
                        <a:buNone/>
                      </a:pPr>
                      <a:r>
                        <a:rPr lang="en-GB" sz="1100"/>
                        <a:t>20 minutes</a:t>
                      </a:r>
                      <a:endParaRPr sz="1100"/>
                    </a:p>
                  </a:txBody>
                  <a:tcPr marT="63500" marB="63500" marR="63500" marL="63500"/>
                </a:tc>
              </a:tr>
              <a:tr h="12700">
                <a:tc>
                  <a:txBody>
                    <a:bodyPr/>
                    <a:lstStyle/>
                    <a:p>
                      <a:pPr indent="0" lvl="0" marL="0" rtl="0" algn="l">
                        <a:spcBef>
                          <a:spcPts val="0"/>
                        </a:spcBef>
                        <a:spcAft>
                          <a:spcPts val="0"/>
                        </a:spcAft>
                        <a:buNone/>
                      </a:pPr>
                      <a:r>
                        <a:rPr lang="en-GB" sz="1100"/>
                        <a:t>Thursday </a:t>
                      </a:r>
                      <a:endParaRPr sz="1100"/>
                    </a:p>
                  </a:txBody>
                  <a:tcPr marT="63500" marB="63500" marR="63500" marL="63500"/>
                </a:tc>
                <a:tc>
                  <a:txBody>
                    <a:bodyPr/>
                    <a:lstStyle/>
                    <a:p>
                      <a:pPr indent="0" lvl="0" marL="0" rtl="0" algn="l">
                        <a:spcBef>
                          <a:spcPts val="0"/>
                        </a:spcBef>
                        <a:spcAft>
                          <a:spcPts val="0"/>
                        </a:spcAft>
                        <a:buNone/>
                      </a:pPr>
                      <a:r>
                        <a:rPr lang="en-GB" sz="1100"/>
                        <a:t>Reading</a:t>
                      </a:r>
                      <a:endParaRPr sz="1100"/>
                    </a:p>
                    <a:p>
                      <a:pPr indent="0" lvl="0" marL="0" rtl="0" algn="l">
                        <a:spcBef>
                          <a:spcPts val="0"/>
                        </a:spcBef>
                        <a:spcAft>
                          <a:spcPts val="0"/>
                        </a:spcAft>
                        <a:buNone/>
                      </a:pPr>
                      <a:r>
                        <a:rPr lang="en-GB" sz="1100"/>
                        <a:t>Maths</a:t>
                      </a:r>
                      <a:endParaRPr sz="1100"/>
                    </a:p>
                  </a:txBody>
                  <a:tcPr marT="63500" marB="63500" marR="63500" marL="63500"/>
                </a:tc>
                <a:tc>
                  <a:txBody>
                    <a:bodyPr/>
                    <a:lstStyle/>
                    <a:p>
                      <a:pPr indent="0" lvl="0" marL="0" rtl="0" algn="l">
                        <a:spcBef>
                          <a:spcPts val="0"/>
                        </a:spcBef>
                        <a:spcAft>
                          <a:spcPts val="0"/>
                        </a:spcAft>
                        <a:buNone/>
                      </a:pPr>
                      <a:r>
                        <a:rPr lang="en-GB" sz="1100"/>
                        <a:t>Sparx Reader</a:t>
                      </a:r>
                      <a:endParaRPr sz="1100"/>
                    </a:p>
                    <a:p>
                      <a:pPr indent="0" lvl="0" marL="0" rtl="0" algn="l">
                        <a:spcBef>
                          <a:spcPts val="0"/>
                        </a:spcBef>
                        <a:spcAft>
                          <a:spcPts val="0"/>
                        </a:spcAft>
                        <a:buNone/>
                      </a:pPr>
                      <a:r>
                        <a:rPr lang="en-GB" sz="1100"/>
                        <a:t>Sparx Maths</a:t>
                      </a:r>
                      <a:endParaRPr sz="1100"/>
                    </a:p>
                  </a:txBody>
                  <a:tcPr marT="63500" marB="63500" marR="63500" marL="63500"/>
                </a:tc>
                <a:tc>
                  <a:txBody>
                    <a:bodyPr/>
                    <a:lstStyle/>
                    <a:p>
                      <a:pPr indent="0" lvl="0" marL="0" rtl="0" algn="l">
                        <a:spcBef>
                          <a:spcPts val="0"/>
                        </a:spcBef>
                        <a:spcAft>
                          <a:spcPts val="0"/>
                        </a:spcAft>
                        <a:buNone/>
                      </a:pPr>
                      <a:r>
                        <a:rPr lang="en-GB" sz="1100"/>
                        <a:t>10 minutes</a:t>
                      </a:r>
                      <a:endParaRPr sz="1100"/>
                    </a:p>
                    <a:p>
                      <a:pPr indent="0" lvl="0" marL="0" rtl="0" algn="l">
                        <a:spcBef>
                          <a:spcPts val="0"/>
                        </a:spcBef>
                        <a:spcAft>
                          <a:spcPts val="0"/>
                        </a:spcAft>
                        <a:buNone/>
                      </a:pPr>
                      <a:r>
                        <a:rPr lang="en-GB" sz="1100"/>
                        <a:t>20 minutes</a:t>
                      </a:r>
                      <a:endParaRPr sz="1100"/>
                    </a:p>
                  </a:txBody>
                  <a:tcPr marT="63500" marB="63500" marR="63500" marL="63500"/>
                </a:tc>
              </a:tr>
              <a:tr h="12700">
                <a:tc>
                  <a:txBody>
                    <a:bodyPr/>
                    <a:lstStyle/>
                    <a:p>
                      <a:pPr indent="0" lvl="0" marL="0" rtl="0" algn="l">
                        <a:spcBef>
                          <a:spcPts val="0"/>
                        </a:spcBef>
                        <a:spcAft>
                          <a:spcPts val="0"/>
                        </a:spcAft>
                        <a:buNone/>
                      </a:pPr>
                      <a:r>
                        <a:rPr lang="en-GB" sz="1100"/>
                        <a:t>Friday</a:t>
                      </a:r>
                      <a:endParaRPr sz="1100"/>
                    </a:p>
                  </a:txBody>
                  <a:tcPr marT="63500" marB="63500" marR="63500" marL="63500"/>
                </a:tc>
                <a:tc>
                  <a:txBody>
                    <a:bodyPr/>
                    <a:lstStyle/>
                    <a:p>
                      <a:pPr indent="0" lvl="0" marL="0" rtl="0" algn="l">
                        <a:spcBef>
                          <a:spcPts val="0"/>
                        </a:spcBef>
                        <a:spcAft>
                          <a:spcPts val="0"/>
                        </a:spcAft>
                        <a:buNone/>
                      </a:pPr>
                      <a:r>
                        <a:rPr lang="en-GB" sz="1100"/>
                        <a:t>English</a:t>
                      </a:r>
                      <a:endParaRPr sz="1100"/>
                    </a:p>
                    <a:p>
                      <a:pPr indent="0" lvl="0" marL="0" rtl="0" algn="l">
                        <a:spcBef>
                          <a:spcPts val="0"/>
                        </a:spcBef>
                        <a:spcAft>
                          <a:spcPts val="0"/>
                        </a:spcAft>
                        <a:buNone/>
                      </a:pPr>
                      <a:r>
                        <a:rPr lang="en-GB" sz="1100"/>
                        <a:t>Science</a:t>
                      </a:r>
                      <a:endParaRPr sz="1100"/>
                    </a:p>
                  </a:txBody>
                  <a:tcPr marT="63500" marB="63500" marR="63500" marL="63500"/>
                </a:tc>
                <a:tc>
                  <a:txBody>
                    <a:bodyPr/>
                    <a:lstStyle/>
                    <a:p>
                      <a:pPr indent="0" lvl="0" marL="0" rtl="0" algn="l">
                        <a:spcBef>
                          <a:spcPts val="0"/>
                        </a:spcBef>
                        <a:spcAft>
                          <a:spcPts val="0"/>
                        </a:spcAft>
                        <a:buNone/>
                      </a:pPr>
                      <a:r>
                        <a:rPr lang="en-GB" sz="1100"/>
                        <a:t>Tassomai</a:t>
                      </a:r>
                      <a:endParaRPr sz="1100"/>
                    </a:p>
                    <a:p>
                      <a:pPr indent="0" lvl="0" marL="0" rtl="0" algn="l">
                        <a:spcBef>
                          <a:spcPts val="0"/>
                        </a:spcBef>
                        <a:spcAft>
                          <a:spcPts val="0"/>
                        </a:spcAft>
                        <a:buNone/>
                      </a:pPr>
                      <a:r>
                        <a:rPr lang="en-GB" sz="1100"/>
                        <a:t>Tassomai</a:t>
                      </a:r>
                      <a:endParaRPr sz="1100"/>
                    </a:p>
                  </a:txBody>
                  <a:tcPr marT="63500" marB="63500" marR="63500" marL="63500"/>
                </a:tc>
                <a:tc>
                  <a:txBody>
                    <a:bodyPr/>
                    <a:lstStyle/>
                    <a:p>
                      <a:pPr indent="0" lvl="0" marL="0" rtl="0" algn="l">
                        <a:spcBef>
                          <a:spcPts val="0"/>
                        </a:spcBef>
                        <a:spcAft>
                          <a:spcPts val="0"/>
                        </a:spcAft>
                        <a:buNone/>
                      </a:pPr>
                      <a:r>
                        <a:rPr lang="en-GB" sz="1100"/>
                        <a:t>20 minutes</a:t>
                      </a:r>
                      <a:endParaRPr sz="1100"/>
                    </a:p>
                    <a:p>
                      <a:pPr indent="0" lvl="0" marL="0" rtl="0" algn="l">
                        <a:spcBef>
                          <a:spcPts val="0"/>
                        </a:spcBef>
                        <a:spcAft>
                          <a:spcPts val="0"/>
                        </a:spcAft>
                        <a:buNone/>
                      </a:pPr>
                      <a:r>
                        <a:rPr lang="en-GB" sz="1100"/>
                        <a:t>20 minutes</a:t>
                      </a:r>
                      <a:endParaRPr sz="1100"/>
                    </a:p>
                  </a:txBody>
                  <a:tcPr marT="63500" marB="63500" marR="63500" marL="63500"/>
                </a:tc>
              </a:tr>
              <a:tr h="12700">
                <a:tc>
                  <a:txBody>
                    <a:bodyPr/>
                    <a:lstStyle/>
                    <a:p>
                      <a:pPr indent="0" lvl="0" marL="0" rtl="0" algn="l">
                        <a:spcBef>
                          <a:spcPts val="0"/>
                        </a:spcBef>
                        <a:spcAft>
                          <a:spcPts val="0"/>
                        </a:spcAft>
                        <a:buNone/>
                      </a:pPr>
                      <a:r>
                        <a:rPr lang="en-GB" sz="1100"/>
                        <a:t>Weekend</a:t>
                      </a:r>
                      <a:endParaRPr sz="1100"/>
                    </a:p>
                  </a:txBody>
                  <a:tcPr marT="63500" marB="63500" marR="63500" marL="63500"/>
                </a:tc>
                <a:tc>
                  <a:txBody>
                    <a:bodyPr/>
                    <a:lstStyle/>
                    <a:p>
                      <a:pPr indent="0" lvl="0" marL="0" rtl="0" algn="l">
                        <a:spcBef>
                          <a:spcPts val="0"/>
                        </a:spcBef>
                        <a:spcAft>
                          <a:spcPts val="0"/>
                        </a:spcAft>
                        <a:buNone/>
                      </a:pPr>
                      <a:r>
                        <a:rPr lang="en-GB" sz="1100"/>
                        <a:t>Reading</a:t>
                      </a:r>
                      <a:endParaRPr sz="1100"/>
                    </a:p>
                    <a:p>
                      <a:pPr indent="0" lvl="0" marL="0" rtl="0" algn="l">
                        <a:spcBef>
                          <a:spcPts val="0"/>
                        </a:spcBef>
                        <a:spcAft>
                          <a:spcPts val="0"/>
                        </a:spcAft>
                        <a:buNone/>
                      </a:pPr>
                      <a:r>
                        <a:rPr lang="en-GB" sz="1100"/>
                        <a:t>Maths</a:t>
                      </a:r>
                      <a:endParaRPr sz="1100"/>
                    </a:p>
                  </a:txBody>
                  <a:tcPr marT="63500" marB="63500" marR="63500" marL="63500"/>
                </a:tc>
                <a:tc>
                  <a:txBody>
                    <a:bodyPr/>
                    <a:lstStyle/>
                    <a:p>
                      <a:pPr indent="0" lvl="0" marL="0" rtl="0" algn="l">
                        <a:spcBef>
                          <a:spcPts val="0"/>
                        </a:spcBef>
                        <a:spcAft>
                          <a:spcPts val="0"/>
                        </a:spcAft>
                        <a:buNone/>
                      </a:pPr>
                      <a:r>
                        <a:rPr lang="en-GB" sz="1100"/>
                        <a:t>Sparx Reader</a:t>
                      </a:r>
                      <a:endParaRPr sz="1100"/>
                    </a:p>
                    <a:p>
                      <a:pPr indent="0" lvl="0" marL="0" rtl="0" algn="l">
                        <a:spcBef>
                          <a:spcPts val="0"/>
                        </a:spcBef>
                        <a:spcAft>
                          <a:spcPts val="0"/>
                        </a:spcAft>
                        <a:buNone/>
                      </a:pPr>
                      <a:r>
                        <a:rPr lang="en-GB" sz="1100"/>
                        <a:t>Sparx Maths</a:t>
                      </a:r>
                      <a:endParaRPr sz="1100"/>
                    </a:p>
                  </a:txBody>
                  <a:tcPr marT="63500" marB="63500" marR="63500" marL="63500"/>
                </a:tc>
                <a:tc>
                  <a:txBody>
                    <a:bodyPr/>
                    <a:lstStyle/>
                    <a:p>
                      <a:pPr indent="0" lvl="0" marL="0" rtl="0" algn="l">
                        <a:spcBef>
                          <a:spcPts val="0"/>
                        </a:spcBef>
                        <a:spcAft>
                          <a:spcPts val="0"/>
                        </a:spcAft>
                        <a:buNone/>
                      </a:pPr>
                      <a:r>
                        <a:rPr lang="en-GB" sz="1100"/>
                        <a:t>10 minutes</a:t>
                      </a:r>
                      <a:endParaRPr sz="1100"/>
                    </a:p>
                    <a:p>
                      <a:pPr indent="0" lvl="0" marL="0" rtl="0" algn="l">
                        <a:spcBef>
                          <a:spcPts val="0"/>
                        </a:spcBef>
                        <a:spcAft>
                          <a:spcPts val="0"/>
                        </a:spcAft>
                        <a:buNone/>
                      </a:pPr>
                      <a:r>
                        <a:rPr lang="en-GB" sz="1100"/>
                        <a:t>20 minutes</a:t>
                      </a:r>
                      <a:endParaRPr sz="1100"/>
                    </a:p>
                  </a:txBody>
                  <a:tcPr marT="63500" marB="63500" marR="63500" marL="63500"/>
                </a:tc>
              </a:tr>
            </a:tbl>
          </a:graphicData>
        </a:graphic>
      </p:graphicFrame>
      <p:sp>
        <p:nvSpPr>
          <p:cNvPr id="193" name="Google Shape;193;p26"/>
          <p:cNvSpPr txBox="1"/>
          <p:nvPr/>
        </p:nvSpPr>
        <p:spPr>
          <a:xfrm>
            <a:off x="6497925" y="1179600"/>
            <a:ext cx="2529900" cy="27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2"/>
                </a:solidFill>
              </a:rPr>
              <a:t>Each day, it is suggested children are doing no more than 40 minutes. </a:t>
            </a:r>
            <a:endParaRPr sz="1800">
              <a:solidFill>
                <a:schemeClr val="dk2"/>
              </a:solidFill>
            </a:endParaRPr>
          </a:p>
          <a:p>
            <a:pPr indent="0" lvl="0" marL="0" rtl="0" algn="l">
              <a:spcBef>
                <a:spcPts val="0"/>
              </a:spcBef>
              <a:spcAft>
                <a:spcPts val="0"/>
              </a:spcAft>
              <a:buNone/>
            </a:pPr>
            <a:r>
              <a:t/>
            </a:r>
            <a:endParaRPr sz="1800">
              <a:solidFill>
                <a:schemeClr val="dk2"/>
              </a:solidFill>
            </a:endParaRPr>
          </a:p>
          <a:p>
            <a:pPr indent="0" lvl="0" marL="0" rtl="0" algn="l">
              <a:spcBef>
                <a:spcPts val="0"/>
              </a:spcBef>
              <a:spcAft>
                <a:spcPts val="0"/>
              </a:spcAft>
              <a:buNone/>
            </a:pPr>
            <a:r>
              <a:rPr lang="en-GB" sz="1800">
                <a:solidFill>
                  <a:schemeClr val="dk2"/>
                </a:solidFill>
              </a:rPr>
              <a:t>This allows them to balance home learning with hobbies and their rest.</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311700" y="74225"/>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rgbClr val="000000"/>
                </a:solidFill>
              </a:rPr>
              <a:t>Sparx</a:t>
            </a:r>
            <a:endParaRPr b="1" u="sng">
              <a:solidFill>
                <a:srgbClr val="000000"/>
              </a:solidFill>
            </a:endParaRPr>
          </a:p>
        </p:txBody>
      </p:sp>
      <p:sp>
        <p:nvSpPr>
          <p:cNvPr id="199" name="Google Shape;199;p27"/>
          <p:cNvSpPr txBox="1"/>
          <p:nvPr>
            <p:ph idx="1" type="body"/>
          </p:nvPr>
        </p:nvSpPr>
        <p:spPr>
          <a:xfrm>
            <a:off x="220125" y="682025"/>
            <a:ext cx="7353000" cy="33390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GB">
                <a:solidFill>
                  <a:srgbClr val="000000"/>
                </a:solidFill>
              </a:rPr>
              <a:t>You may already be familiar with</a:t>
            </a:r>
            <a:r>
              <a:rPr b="1" lang="en-GB">
                <a:solidFill>
                  <a:srgbClr val="000000"/>
                </a:solidFill>
              </a:rPr>
              <a:t> Sparx Maths</a:t>
            </a:r>
            <a:r>
              <a:rPr lang="en-GB">
                <a:solidFill>
                  <a:srgbClr val="000000"/>
                </a:solidFill>
              </a:rPr>
              <a:t> and more recently </a:t>
            </a:r>
            <a:r>
              <a:rPr b="1" lang="en-GB">
                <a:solidFill>
                  <a:srgbClr val="000000"/>
                </a:solidFill>
              </a:rPr>
              <a:t>Sparx Reader</a:t>
            </a:r>
            <a:r>
              <a:rPr lang="en-GB">
                <a:solidFill>
                  <a:srgbClr val="000000"/>
                </a:solidFill>
              </a:rPr>
              <a:t>. These have already been hugely successful with supporting our children with their independent reading and practice. </a:t>
            </a:r>
            <a:endParaRPr>
              <a:solidFill>
                <a:srgbClr val="000000"/>
              </a:solidFill>
            </a:endParaRPr>
          </a:p>
          <a:p>
            <a:pPr indent="0" lvl="0" marL="0" rtl="0" algn="l">
              <a:spcBef>
                <a:spcPts val="1200"/>
              </a:spcBef>
              <a:spcAft>
                <a:spcPts val="0"/>
              </a:spcAft>
              <a:buNone/>
            </a:pPr>
            <a:r>
              <a:rPr b="1" lang="en-GB">
                <a:solidFill>
                  <a:srgbClr val="000000"/>
                </a:solidFill>
              </a:rPr>
              <a:t>Sparx Reader</a:t>
            </a:r>
            <a:r>
              <a:rPr lang="en-GB">
                <a:solidFill>
                  <a:srgbClr val="000000"/>
                </a:solidFill>
              </a:rPr>
              <a:t> enables all children to access to online books. It aims to improve the reading habits of children by encouraging slow and careful reading. </a:t>
            </a:r>
            <a:endParaRPr>
              <a:solidFill>
                <a:srgbClr val="000000"/>
              </a:solidFill>
            </a:endParaRPr>
          </a:p>
          <a:p>
            <a:pPr indent="0" lvl="0" marL="0" rtl="0" algn="l">
              <a:spcBef>
                <a:spcPts val="1200"/>
              </a:spcBef>
              <a:spcAft>
                <a:spcPts val="1200"/>
              </a:spcAft>
              <a:buNone/>
            </a:pPr>
            <a:r>
              <a:rPr b="1" lang="en-GB">
                <a:solidFill>
                  <a:srgbClr val="000000"/>
                </a:solidFill>
              </a:rPr>
              <a:t>Sparx Maths</a:t>
            </a:r>
            <a:r>
              <a:rPr lang="en-GB">
                <a:solidFill>
                  <a:srgbClr val="000000"/>
                </a:solidFill>
              </a:rPr>
              <a:t> personalises each child’s home learning, creating a weekly set of questions tailored to their level of understanding and learning pace. Each week, topics are set by your child’s maths teacher and will make up the majority of the home learning questions. Questions from previous topics will also be included in the home learning so that pupils can keep practising the skills they have learned.</a:t>
            </a:r>
            <a:endParaRPr>
              <a:solidFill>
                <a:srgbClr val="000000"/>
              </a:solidFill>
            </a:endParaRPr>
          </a:p>
        </p:txBody>
      </p:sp>
      <p:pic>
        <p:nvPicPr>
          <p:cNvPr id="200" name="Google Shape;200;p27"/>
          <p:cNvPicPr preferRelativeResize="0"/>
          <p:nvPr/>
        </p:nvPicPr>
        <p:blipFill>
          <a:blip r:embed="rId3">
            <a:alphaModFix/>
          </a:blip>
          <a:stretch>
            <a:fillRect/>
          </a:stretch>
        </p:blipFill>
        <p:spPr>
          <a:xfrm>
            <a:off x="7811038" y="1520400"/>
            <a:ext cx="1009025" cy="1009025"/>
          </a:xfrm>
          <a:prstGeom prst="rect">
            <a:avLst/>
          </a:prstGeom>
          <a:noFill/>
          <a:ln>
            <a:noFill/>
          </a:ln>
        </p:spPr>
      </p:pic>
      <p:pic>
        <p:nvPicPr>
          <p:cNvPr id="201" name="Google Shape;201;p27"/>
          <p:cNvPicPr preferRelativeResize="0"/>
          <p:nvPr/>
        </p:nvPicPr>
        <p:blipFill>
          <a:blip r:embed="rId4">
            <a:alphaModFix/>
          </a:blip>
          <a:stretch>
            <a:fillRect/>
          </a:stretch>
        </p:blipFill>
        <p:spPr>
          <a:xfrm>
            <a:off x="7573126" y="2895100"/>
            <a:ext cx="1484850" cy="676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311700" y="97125"/>
            <a:ext cx="8520600" cy="607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GB" u="sng">
                <a:solidFill>
                  <a:srgbClr val="000000"/>
                </a:solidFill>
              </a:rPr>
              <a:t>Tassomai</a:t>
            </a:r>
            <a:endParaRPr b="1" u="sng">
              <a:solidFill>
                <a:srgbClr val="000000"/>
              </a:solidFill>
            </a:endParaRPr>
          </a:p>
        </p:txBody>
      </p:sp>
      <p:sp>
        <p:nvSpPr>
          <p:cNvPr id="207" name="Google Shape;207;p28"/>
          <p:cNvSpPr txBox="1"/>
          <p:nvPr>
            <p:ph idx="1" type="body"/>
          </p:nvPr>
        </p:nvSpPr>
        <p:spPr>
          <a:xfrm>
            <a:off x="311700" y="649900"/>
            <a:ext cx="5129400" cy="33390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GB">
                <a:solidFill>
                  <a:srgbClr val="000000"/>
                </a:solidFill>
              </a:rPr>
              <a:t>From January, we will be launching </a:t>
            </a:r>
            <a:r>
              <a:rPr b="1" lang="en-GB">
                <a:solidFill>
                  <a:srgbClr val="000000"/>
                </a:solidFill>
              </a:rPr>
              <a:t>Tassomai </a:t>
            </a:r>
            <a:r>
              <a:rPr lang="en-GB">
                <a:solidFill>
                  <a:srgbClr val="000000"/>
                </a:solidFill>
              </a:rPr>
              <a:t>for English and Science practice. Your child will be onboarding with their teachers over the next two weeks to ensure they are familiar with the platform.</a:t>
            </a:r>
            <a:endParaRPr>
              <a:solidFill>
                <a:srgbClr val="000000"/>
              </a:solidFill>
            </a:endParaRPr>
          </a:p>
          <a:p>
            <a:pPr indent="0" lvl="0" marL="0" rtl="0" algn="l">
              <a:spcBef>
                <a:spcPts val="1200"/>
              </a:spcBef>
              <a:spcAft>
                <a:spcPts val="0"/>
              </a:spcAft>
              <a:buNone/>
            </a:pPr>
            <a:r>
              <a:rPr lang="en-GB">
                <a:solidFill>
                  <a:srgbClr val="000000"/>
                </a:solidFill>
              </a:rPr>
              <a:t>Tassomai helps children learn and revise more effectively. The program combines multiple- choice quizzes, short tutorial videos and links to external learning resources all tailored to your child’s individual learning needs. </a:t>
            </a:r>
            <a:endParaRPr>
              <a:solidFill>
                <a:srgbClr val="000000"/>
              </a:solidFill>
            </a:endParaRPr>
          </a:p>
          <a:p>
            <a:pPr indent="0" lvl="0" marL="0" rtl="0" algn="l">
              <a:spcBef>
                <a:spcPts val="1200"/>
              </a:spcBef>
              <a:spcAft>
                <a:spcPts val="1200"/>
              </a:spcAft>
              <a:buNone/>
            </a:pPr>
            <a:r>
              <a:rPr lang="en-GB">
                <a:solidFill>
                  <a:srgbClr val="000000"/>
                </a:solidFill>
              </a:rPr>
              <a:t>On Tassomai, pupils are set Daily Goals. Daily Goals asks the child to answer a certain number of questions correctly each day. Children should aim to complete four Daily Goals each week. This method allows for children to follow a little but often approach which is considered best for our memory. Alternatively, children can complete their home learning through completing their weekly goals which offers more flexibility and allows them to gain their points at any point through the week (e.g. they could do it all in one go) </a:t>
            </a:r>
            <a:endParaRPr>
              <a:solidFill>
                <a:srgbClr val="000000"/>
              </a:solidFill>
            </a:endParaRPr>
          </a:p>
        </p:txBody>
      </p:sp>
      <p:pic>
        <p:nvPicPr>
          <p:cNvPr id="208" name="Google Shape;208;p28"/>
          <p:cNvPicPr preferRelativeResize="0"/>
          <p:nvPr/>
        </p:nvPicPr>
        <p:blipFill>
          <a:blip r:embed="rId3">
            <a:alphaModFix/>
          </a:blip>
          <a:stretch>
            <a:fillRect/>
          </a:stretch>
        </p:blipFill>
        <p:spPr>
          <a:xfrm>
            <a:off x="1602575" y="3707050"/>
            <a:ext cx="5218526" cy="1236625"/>
          </a:xfrm>
          <a:prstGeom prst="rect">
            <a:avLst/>
          </a:prstGeom>
          <a:noFill/>
          <a:ln>
            <a:noFill/>
          </a:ln>
        </p:spPr>
      </p:pic>
      <p:pic>
        <p:nvPicPr>
          <p:cNvPr descr="Are you a school considering Tassomai or are you about to launch the program?  This video is something you can share with staff, students and parents to give them a good overview of the program and the benefits of using it for learners and schools.&#10;&#10;Some facts and figures about Tassomai:&#10;&#10;- Tassomai is an online learning program which helps schools to teach science, English and maths to students in years 7 to 11, while simultaneously feeding data back to teachers to help them target intervention more effectively. &#10;&#10;- Students learn through low stakes, multiple choice micro-quizzes, which provide them with immediate feedback when they answer questions. &#10;&#10;- Teachers can easily see how individual students, classes and year groups are progressing with Tassomai.  It’s easy to identify students who are doing well, and those who need more help with particular topics.&#10;&#10;- GCSE grades for students completing Tassomai are significantly higher than the national average. You can read more about Tassomai's impact at http://www.tassomai.com/impact." id="209" name="Google Shape;209;p28" title="Tassomai, an overview for schools">
            <a:hlinkClick r:id="rId4"/>
          </p:cNvPr>
          <p:cNvPicPr preferRelativeResize="0"/>
          <p:nvPr/>
        </p:nvPicPr>
        <p:blipFill>
          <a:blip r:embed="rId5">
            <a:alphaModFix/>
          </a:blip>
          <a:stretch>
            <a:fillRect/>
          </a:stretch>
        </p:blipFill>
        <p:spPr>
          <a:xfrm>
            <a:off x="5395300" y="1277954"/>
            <a:ext cx="3702900" cy="20828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311700" y="74225"/>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chemeClr val="dk2"/>
                </a:solidFill>
              </a:rPr>
              <a:t>KS3 Support</a:t>
            </a:r>
            <a:endParaRPr b="1" u="sng">
              <a:solidFill>
                <a:schemeClr val="dk2"/>
              </a:solidFill>
            </a:endParaRPr>
          </a:p>
        </p:txBody>
      </p:sp>
      <p:sp>
        <p:nvSpPr>
          <p:cNvPr id="215" name="Google Shape;215;p29"/>
          <p:cNvSpPr txBox="1"/>
          <p:nvPr>
            <p:ph idx="1" type="body"/>
          </p:nvPr>
        </p:nvSpPr>
        <p:spPr>
          <a:xfrm>
            <a:off x="311700" y="565950"/>
            <a:ext cx="8520600" cy="3339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GB"/>
              <a:t>All platforms are paid for by the academy - access for all. </a:t>
            </a:r>
            <a:endParaRPr/>
          </a:p>
          <a:p>
            <a:pPr indent="-342900" lvl="0" marL="457200" rtl="0" algn="l">
              <a:spcBef>
                <a:spcPts val="0"/>
              </a:spcBef>
              <a:spcAft>
                <a:spcPts val="0"/>
              </a:spcAft>
              <a:buSzPts val="1800"/>
              <a:buChar char="●"/>
            </a:pPr>
            <a:r>
              <a:rPr lang="en-GB"/>
              <a:t>All platforms send out parent emails so that you can keep track of the home learning and support your child. </a:t>
            </a:r>
            <a:endParaRPr/>
          </a:p>
          <a:p>
            <a:pPr indent="-342900" lvl="0" marL="457200" rtl="0" algn="l">
              <a:spcBef>
                <a:spcPts val="0"/>
              </a:spcBef>
              <a:spcAft>
                <a:spcPts val="0"/>
              </a:spcAft>
              <a:buSzPts val="1800"/>
              <a:buChar char="●"/>
            </a:pPr>
            <a:r>
              <a:rPr lang="en-GB"/>
              <a:t>Home learning Club is currently on once a week. </a:t>
            </a:r>
            <a:endParaRPr/>
          </a:p>
          <a:p>
            <a:pPr indent="-342900" lvl="0" marL="457200" rtl="0" algn="l">
              <a:spcBef>
                <a:spcPts val="0"/>
              </a:spcBef>
              <a:spcAft>
                <a:spcPts val="0"/>
              </a:spcAft>
              <a:buSzPts val="1800"/>
              <a:buChar char="●"/>
            </a:pPr>
            <a:r>
              <a:rPr lang="en-GB"/>
              <a:t>Advisors and class teachers will regularly check the hand in progress to prompt the children who still need to complete.</a:t>
            </a:r>
            <a:endParaRPr/>
          </a:p>
          <a:p>
            <a:pPr indent="-342900" lvl="0" marL="457200" rtl="0" algn="l">
              <a:spcBef>
                <a:spcPts val="0"/>
              </a:spcBef>
              <a:spcAft>
                <a:spcPts val="0"/>
              </a:spcAft>
              <a:buSzPts val="1800"/>
              <a:buChar char="●"/>
            </a:pPr>
            <a:r>
              <a:rPr lang="en-GB"/>
              <a:t>Home learning detention- for each piece of home learning a child does not complete, they will receive a home learning behaviour point. If a child gains three home learning behaviour points this will trigger a one hour detention on Friday from 3-4pm. </a:t>
            </a:r>
            <a:endParaRPr/>
          </a:p>
          <a:p>
            <a:pPr indent="-342900" lvl="0" marL="457200" rtl="0" algn="l">
              <a:spcBef>
                <a:spcPts val="0"/>
              </a:spcBef>
              <a:spcAft>
                <a:spcPts val="0"/>
              </a:spcAft>
              <a:buSzPts val="1800"/>
              <a:buChar char="●"/>
            </a:pPr>
            <a:r>
              <a:rPr lang="en-GB"/>
              <a:t>Monitoring </a:t>
            </a:r>
            <a:r>
              <a:rPr lang="en-GB"/>
              <a:t>engagement</a:t>
            </a:r>
            <a:r>
              <a:rPr lang="en-GB"/>
              <a:t> and offering </a:t>
            </a:r>
            <a:r>
              <a:rPr lang="en-GB"/>
              <a:t>achievement</a:t>
            </a:r>
            <a:r>
              <a:rPr lang="en-GB"/>
              <a:t> points and rewards.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Thank you and questions</a:t>
            </a:r>
            <a:endParaRPr/>
          </a:p>
        </p:txBody>
      </p:sp>
      <p:sp>
        <p:nvSpPr>
          <p:cNvPr id="221" name="Google Shape;221;p30"/>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Thank you for your attendance and helpful suggestions.</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GB"/>
              <a:t>Please feel free to catch us individually, if you have any </a:t>
            </a:r>
            <a:r>
              <a:rPr lang="en-GB"/>
              <a:t>questions or suggestions. </a:t>
            </a:r>
            <a:endParaRPr/>
          </a:p>
          <a:p>
            <a:pPr indent="0" lvl="0" marL="0" rtl="0" algn="ctr">
              <a:spcBef>
                <a:spcPts val="1200"/>
              </a:spcBef>
              <a:spcAft>
                <a:spcPts val="0"/>
              </a:spcAft>
              <a:buNone/>
            </a:pPr>
            <a:r>
              <a:t/>
            </a:r>
            <a:endParaRPr/>
          </a:p>
          <a:p>
            <a:pPr indent="0" lvl="0" marL="0" rtl="0" algn="ctr">
              <a:spcBef>
                <a:spcPts val="1200"/>
              </a:spcBef>
              <a:spcAft>
                <a:spcPts val="0"/>
              </a:spcAft>
              <a:buNone/>
            </a:pPr>
            <a:r>
              <a:rPr lang="en-GB"/>
              <a:t>The next Parent Forum will be held during the Spring term. </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rPr lang="en-GB"/>
              <a:t>We will send an invite to all parents.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type="ctrTitle"/>
          </p:nvPr>
        </p:nvSpPr>
        <p:spPr>
          <a:xfrm>
            <a:off x="175650" y="13898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pic>
        <p:nvPicPr>
          <p:cNvPr id="93" name="Google Shape;93;p14"/>
          <p:cNvPicPr preferRelativeResize="0"/>
          <p:nvPr/>
        </p:nvPicPr>
        <p:blipFill rotWithShape="1">
          <a:blip r:embed="rId3">
            <a:alphaModFix/>
          </a:blip>
          <a:srcRect b="10466" l="0" r="0" t="0"/>
          <a:stretch/>
        </p:blipFill>
        <p:spPr>
          <a:xfrm>
            <a:off x="7112900" y="1909150"/>
            <a:ext cx="2035474" cy="3234350"/>
          </a:xfrm>
          <a:prstGeom prst="rect">
            <a:avLst/>
          </a:prstGeom>
          <a:noFill/>
          <a:ln>
            <a:noFill/>
          </a:ln>
        </p:spPr>
      </p:pic>
      <p:pic>
        <p:nvPicPr>
          <p:cNvPr id="94" name="Google Shape;94;p14"/>
          <p:cNvPicPr preferRelativeResize="0"/>
          <p:nvPr/>
        </p:nvPicPr>
        <p:blipFill>
          <a:blip r:embed="rId4">
            <a:alphaModFix/>
          </a:blip>
          <a:stretch>
            <a:fillRect/>
          </a:stretch>
        </p:blipFill>
        <p:spPr>
          <a:xfrm>
            <a:off x="175638" y="119500"/>
            <a:ext cx="3035549" cy="977400"/>
          </a:xfrm>
          <a:prstGeom prst="rect">
            <a:avLst/>
          </a:prstGeom>
          <a:noFill/>
          <a:ln>
            <a:noFill/>
          </a:ln>
        </p:spPr>
      </p:pic>
      <p:pic>
        <p:nvPicPr>
          <p:cNvPr id="95" name="Google Shape;95;p14"/>
          <p:cNvPicPr preferRelativeResize="0"/>
          <p:nvPr/>
        </p:nvPicPr>
        <p:blipFill>
          <a:blip r:embed="rId5">
            <a:alphaModFix/>
          </a:blip>
          <a:stretch>
            <a:fillRect/>
          </a:stretch>
        </p:blipFill>
        <p:spPr>
          <a:xfrm>
            <a:off x="7112900" y="1024600"/>
            <a:ext cx="2035476" cy="1146926"/>
          </a:xfrm>
          <a:prstGeom prst="rect">
            <a:avLst/>
          </a:prstGeom>
          <a:noFill/>
          <a:ln>
            <a:noFill/>
          </a:ln>
        </p:spPr>
      </p:pic>
      <p:sp>
        <p:nvSpPr>
          <p:cNvPr id="96" name="Google Shape;96;p14"/>
          <p:cNvSpPr txBox="1"/>
          <p:nvPr/>
        </p:nvSpPr>
        <p:spPr>
          <a:xfrm>
            <a:off x="229750" y="1244125"/>
            <a:ext cx="6618300" cy="38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chemeClr val="dk2"/>
                </a:solidFill>
                <a:latin typeface="Gill Sans"/>
                <a:ea typeface="Gill Sans"/>
                <a:cs typeface="Gill Sans"/>
                <a:sym typeface="Gill Sans"/>
              </a:rPr>
              <a:t>Our aim is for </a:t>
            </a:r>
            <a:r>
              <a:rPr lang="en-GB" sz="2000">
                <a:solidFill>
                  <a:schemeClr val="dk2"/>
                </a:solidFill>
                <a:latin typeface="Gill Sans"/>
                <a:ea typeface="Gill Sans"/>
                <a:cs typeface="Gill Sans"/>
                <a:sym typeface="Gill Sans"/>
              </a:rPr>
              <a:t>Livingstone Academy Bournemouth (LAB) to be the epitome of the Aspirations Framework:</a:t>
            </a:r>
            <a:endParaRPr sz="2000">
              <a:solidFill>
                <a:schemeClr val="dk2"/>
              </a:solidFill>
              <a:latin typeface="Gill Sans"/>
              <a:ea typeface="Gill Sans"/>
              <a:cs typeface="Gill Sans"/>
              <a:sym typeface="Gill Sans"/>
            </a:endParaRPr>
          </a:p>
          <a:p>
            <a:pPr indent="0" lvl="0" marL="0" rtl="0" algn="l">
              <a:spcBef>
                <a:spcPts val="0"/>
              </a:spcBef>
              <a:spcAft>
                <a:spcPts val="0"/>
              </a:spcAft>
              <a:buNone/>
            </a:pPr>
            <a:r>
              <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An authentic education through applied learning </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Applied transdisciplinary learning across the curriculum </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Improved transition into Year 7</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Power skills development </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Unique in ensuring digital creativity </a:t>
            </a:r>
            <a:endParaRPr sz="2000">
              <a:solidFill>
                <a:schemeClr val="dk2"/>
              </a:solidFill>
              <a:latin typeface="Gill Sans"/>
              <a:ea typeface="Gill Sans"/>
              <a:cs typeface="Gill Sans"/>
              <a:sym typeface="Gill Sans"/>
            </a:endParaRPr>
          </a:p>
          <a:p>
            <a:pPr indent="-355600" lvl="0" marL="457200" rtl="0" algn="l">
              <a:spcBef>
                <a:spcPts val="0"/>
              </a:spcBef>
              <a:spcAft>
                <a:spcPts val="0"/>
              </a:spcAft>
              <a:buClr>
                <a:schemeClr val="dk2"/>
              </a:buClr>
              <a:buSzPts val="2000"/>
              <a:buFont typeface="Gill Sans"/>
              <a:buChar char="■"/>
            </a:pPr>
            <a:r>
              <a:rPr lang="en-GB" sz="2000">
                <a:solidFill>
                  <a:schemeClr val="dk2"/>
                </a:solidFill>
                <a:latin typeface="Gill Sans"/>
                <a:ea typeface="Gill Sans"/>
                <a:cs typeface="Gill Sans"/>
                <a:sym typeface="Gill Sans"/>
              </a:rPr>
              <a:t>High levels of success for all - students will have the qualifications, knowledge and skills required to thrive in an ever-changing world. </a:t>
            </a:r>
            <a:endParaRPr sz="2000">
              <a:solidFill>
                <a:schemeClr val="dk2"/>
              </a:solidFill>
              <a:latin typeface="Gill Sans"/>
              <a:ea typeface="Gill Sans"/>
              <a:cs typeface="Gill Sans"/>
              <a:sym typeface="Gill Sans"/>
            </a:endParaRPr>
          </a:p>
          <a:p>
            <a:pPr indent="0" lvl="0" marL="0" rtl="0" algn="l">
              <a:spcBef>
                <a:spcPts val="0"/>
              </a:spcBef>
              <a:spcAft>
                <a:spcPts val="0"/>
              </a:spcAft>
              <a:buNone/>
            </a:pPr>
            <a:r>
              <a:t/>
            </a:r>
            <a:endParaRPr sz="2000">
              <a:solidFill>
                <a:schemeClr val="dk2"/>
              </a:solidFill>
              <a:latin typeface="Gill Sans"/>
              <a:ea typeface="Gill Sans"/>
              <a:cs typeface="Gill Sans"/>
              <a:sym typeface="Gill Sans"/>
            </a:endParaRPr>
          </a:p>
          <a:p>
            <a:pPr indent="0" lvl="0" marL="0" rtl="0" algn="l">
              <a:spcBef>
                <a:spcPts val="0"/>
              </a:spcBef>
              <a:spcAft>
                <a:spcPts val="0"/>
              </a:spcAft>
              <a:buNone/>
            </a:pPr>
            <a:r>
              <a:t/>
            </a:r>
            <a:endParaRPr sz="1800">
              <a:solidFill>
                <a:schemeClr val="dk2"/>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5"/>
          <p:cNvSpPr txBox="1"/>
          <p:nvPr/>
        </p:nvSpPr>
        <p:spPr>
          <a:xfrm>
            <a:off x="88050" y="89413"/>
            <a:ext cx="7707000" cy="6156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3500">
                <a:latin typeface="Gill Sans"/>
                <a:ea typeface="Gill Sans"/>
                <a:cs typeface="Gill Sans"/>
                <a:sym typeface="Gill Sans"/>
              </a:rPr>
              <a:t>Our Curriculum Principles</a:t>
            </a:r>
            <a:endParaRPr sz="3500">
              <a:latin typeface="Gill Sans"/>
              <a:ea typeface="Gill Sans"/>
              <a:cs typeface="Gill Sans"/>
              <a:sym typeface="Gill Sans"/>
            </a:endParaRPr>
          </a:p>
        </p:txBody>
      </p:sp>
      <p:sp>
        <p:nvSpPr>
          <p:cNvPr id="102" name="Google Shape;102;p15"/>
          <p:cNvSpPr txBox="1"/>
          <p:nvPr/>
        </p:nvSpPr>
        <p:spPr>
          <a:xfrm>
            <a:off x="88050" y="890325"/>
            <a:ext cx="6075300" cy="3804900"/>
          </a:xfrm>
          <a:prstGeom prst="rect">
            <a:avLst/>
          </a:prstGeom>
          <a:noFill/>
          <a:ln>
            <a:noFill/>
          </a:ln>
        </p:spPr>
        <p:txBody>
          <a:bodyPr anchorCtr="0" anchor="t" bIns="91425" lIns="91425" spcFirstLastPara="1" rIns="91425" wrap="square" tIns="91425">
            <a:spAutoFit/>
          </a:bodyPr>
          <a:lstStyle/>
          <a:p>
            <a:pPr indent="-361950" lvl="0" marL="457200" rtl="0" algn="l">
              <a:lnSpc>
                <a:spcPct val="80000"/>
              </a:lnSpc>
              <a:spcBef>
                <a:spcPts val="0"/>
              </a:spcBef>
              <a:spcAft>
                <a:spcPts val="0"/>
              </a:spcAft>
              <a:buSzPts val="2100"/>
              <a:buFont typeface="Gill Sans"/>
              <a:buAutoNum type="arabicPeriod"/>
            </a:pPr>
            <a:r>
              <a:rPr b="1" lang="en-GB" sz="2100">
                <a:latin typeface="Gill Sans"/>
                <a:ea typeface="Gill Sans"/>
                <a:cs typeface="Gill Sans"/>
                <a:sym typeface="Gill Sans"/>
              </a:rPr>
              <a:t>Grounded in knowledge</a:t>
            </a:r>
            <a:r>
              <a:rPr lang="en-GB" sz="2100">
                <a:latin typeface="Gill Sans"/>
                <a:ea typeface="Gill Sans"/>
                <a:cs typeface="Gill Sans"/>
                <a:sym typeface="Gill Sans"/>
              </a:rPr>
              <a:t> - knowing more and remembering more. Each individual subject must be valued in it’s own right. </a:t>
            </a:r>
            <a:endParaRPr sz="2100">
              <a:latin typeface="Gill Sans"/>
              <a:ea typeface="Gill Sans"/>
              <a:cs typeface="Gill Sans"/>
              <a:sym typeface="Gill Sans"/>
            </a:endParaRPr>
          </a:p>
          <a:p>
            <a:pPr indent="0" lvl="0" marL="0" rtl="0" algn="l">
              <a:lnSpc>
                <a:spcPct val="80000"/>
              </a:lnSpc>
              <a:spcBef>
                <a:spcPts val="0"/>
              </a:spcBef>
              <a:spcAft>
                <a:spcPts val="0"/>
              </a:spcAft>
              <a:buNone/>
            </a:pPr>
            <a:r>
              <a:t/>
            </a:r>
            <a:endParaRPr sz="2100">
              <a:latin typeface="Gill Sans"/>
              <a:ea typeface="Gill Sans"/>
              <a:cs typeface="Gill Sans"/>
              <a:sym typeface="Gill Sans"/>
            </a:endParaRPr>
          </a:p>
          <a:p>
            <a:pPr indent="-361950" lvl="0" marL="457200" rtl="0" algn="l">
              <a:lnSpc>
                <a:spcPct val="80000"/>
              </a:lnSpc>
              <a:spcBef>
                <a:spcPts val="0"/>
              </a:spcBef>
              <a:spcAft>
                <a:spcPts val="0"/>
              </a:spcAft>
              <a:buSzPts val="2100"/>
              <a:buFont typeface="Gill Sans"/>
              <a:buAutoNum type="arabicPeriod"/>
            </a:pPr>
            <a:r>
              <a:rPr lang="en-GB" sz="2100">
                <a:latin typeface="Gill Sans"/>
                <a:ea typeface="Gill Sans"/>
                <a:cs typeface="Gill Sans"/>
                <a:sym typeface="Gill Sans"/>
              </a:rPr>
              <a:t>The application of </a:t>
            </a:r>
            <a:r>
              <a:rPr lang="en-GB" sz="2100">
                <a:latin typeface="Gill Sans"/>
                <a:ea typeface="Gill Sans"/>
                <a:cs typeface="Gill Sans"/>
                <a:sym typeface="Gill Sans"/>
              </a:rPr>
              <a:t>knowledge</a:t>
            </a:r>
            <a:r>
              <a:rPr lang="en-GB" sz="2100">
                <a:latin typeface="Gill Sans"/>
                <a:ea typeface="Gill Sans"/>
                <a:cs typeface="Gill Sans"/>
                <a:sym typeface="Gill Sans"/>
              </a:rPr>
              <a:t> - Applying what they know in challenging, authentic and engaging ways </a:t>
            </a:r>
            <a:r>
              <a:rPr b="1" i="1" lang="en-GB" sz="2100">
                <a:latin typeface="Gill Sans"/>
                <a:ea typeface="Gill Sans"/>
                <a:cs typeface="Gill Sans"/>
                <a:sym typeface="Gill Sans"/>
              </a:rPr>
              <a:t>within and across the curriculum</a:t>
            </a:r>
            <a:r>
              <a:rPr lang="en-GB" sz="2100">
                <a:latin typeface="Gill Sans"/>
                <a:ea typeface="Gill Sans"/>
                <a:cs typeface="Gill Sans"/>
                <a:sym typeface="Gill Sans"/>
              </a:rPr>
              <a:t>.</a:t>
            </a:r>
            <a:endParaRPr sz="2100">
              <a:latin typeface="Gill Sans"/>
              <a:ea typeface="Gill Sans"/>
              <a:cs typeface="Gill Sans"/>
              <a:sym typeface="Gill Sans"/>
            </a:endParaRPr>
          </a:p>
          <a:p>
            <a:pPr indent="0" lvl="0" marL="457200" rtl="0" algn="l">
              <a:lnSpc>
                <a:spcPct val="80000"/>
              </a:lnSpc>
              <a:spcBef>
                <a:spcPts val="0"/>
              </a:spcBef>
              <a:spcAft>
                <a:spcPts val="0"/>
              </a:spcAft>
              <a:buNone/>
            </a:pPr>
            <a:r>
              <a:t/>
            </a:r>
            <a:endParaRPr sz="2100">
              <a:latin typeface="Gill Sans"/>
              <a:ea typeface="Gill Sans"/>
              <a:cs typeface="Gill Sans"/>
              <a:sym typeface="Gill Sans"/>
            </a:endParaRPr>
          </a:p>
          <a:p>
            <a:pPr indent="-361950" lvl="0" marL="457200" rtl="0" algn="l">
              <a:lnSpc>
                <a:spcPct val="80000"/>
              </a:lnSpc>
              <a:spcBef>
                <a:spcPts val="0"/>
              </a:spcBef>
              <a:spcAft>
                <a:spcPts val="0"/>
              </a:spcAft>
              <a:buSzPts val="2100"/>
              <a:buFont typeface="Gill Sans"/>
              <a:buAutoNum type="arabicPeriod"/>
            </a:pPr>
            <a:r>
              <a:rPr lang="en-GB" sz="2100">
                <a:latin typeface="Gill Sans"/>
                <a:ea typeface="Gill Sans"/>
                <a:cs typeface="Gill Sans"/>
                <a:sym typeface="Gill Sans"/>
              </a:rPr>
              <a:t>Pupils developing POWER skills through regular applied learning: Communication, Collaboration, Creativity, Critical thinking &amp; Problem Solving. </a:t>
            </a:r>
            <a:endParaRPr sz="2100">
              <a:latin typeface="Gill Sans"/>
              <a:ea typeface="Gill Sans"/>
              <a:cs typeface="Gill Sans"/>
              <a:sym typeface="Gill Sans"/>
            </a:endParaRPr>
          </a:p>
          <a:p>
            <a:pPr indent="0" lvl="0" marL="0" rtl="0" algn="l">
              <a:lnSpc>
                <a:spcPct val="80000"/>
              </a:lnSpc>
              <a:spcBef>
                <a:spcPts val="0"/>
              </a:spcBef>
              <a:spcAft>
                <a:spcPts val="0"/>
              </a:spcAft>
              <a:buNone/>
            </a:pPr>
            <a:r>
              <a:t/>
            </a:r>
            <a:endParaRPr sz="2100">
              <a:latin typeface="Gill Sans"/>
              <a:ea typeface="Gill Sans"/>
              <a:cs typeface="Gill Sans"/>
              <a:sym typeface="Gill Sans"/>
            </a:endParaRPr>
          </a:p>
          <a:p>
            <a:pPr indent="-361950" lvl="0" marL="457200" rtl="0" algn="l">
              <a:lnSpc>
                <a:spcPct val="80000"/>
              </a:lnSpc>
              <a:spcBef>
                <a:spcPts val="0"/>
              </a:spcBef>
              <a:spcAft>
                <a:spcPts val="0"/>
              </a:spcAft>
              <a:buSzPts val="2100"/>
              <a:buFont typeface="Gill Sans"/>
              <a:buAutoNum type="arabicPeriod"/>
            </a:pPr>
            <a:r>
              <a:rPr lang="en-GB" sz="2100">
                <a:latin typeface="Gill Sans"/>
                <a:ea typeface="Gill Sans"/>
                <a:cs typeface="Gill Sans"/>
                <a:sym typeface="Gill Sans"/>
              </a:rPr>
              <a:t>Developing digital creators, rather than digital consumers. </a:t>
            </a:r>
            <a:endParaRPr sz="2100">
              <a:latin typeface="Gill Sans"/>
              <a:ea typeface="Gill Sans"/>
              <a:cs typeface="Gill Sans"/>
              <a:sym typeface="Gill Sans"/>
            </a:endParaRPr>
          </a:p>
        </p:txBody>
      </p:sp>
      <p:pic>
        <p:nvPicPr>
          <p:cNvPr id="103" name="Google Shape;103;p15"/>
          <p:cNvPicPr preferRelativeResize="0"/>
          <p:nvPr/>
        </p:nvPicPr>
        <p:blipFill rotWithShape="1">
          <a:blip r:embed="rId3">
            <a:alphaModFix/>
          </a:blip>
          <a:srcRect b="3818" l="0" r="0" t="0"/>
          <a:stretch/>
        </p:blipFill>
        <p:spPr>
          <a:xfrm>
            <a:off x="7113850" y="1022775"/>
            <a:ext cx="2030151" cy="4120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6"/>
          <p:cNvSpPr txBox="1"/>
          <p:nvPr/>
        </p:nvSpPr>
        <p:spPr>
          <a:xfrm>
            <a:off x="140825" y="1140975"/>
            <a:ext cx="6798900" cy="4051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GB" sz="3100">
                <a:latin typeface="Gill Sans"/>
                <a:ea typeface="Gill Sans"/>
                <a:cs typeface="Gill Sans"/>
                <a:sym typeface="Gill Sans"/>
              </a:rPr>
              <a:t>A Year 7&amp;8 model that creates…</a:t>
            </a:r>
            <a:endParaRPr b="1" sz="3100">
              <a:latin typeface="Gill Sans"/>
              <a:ea typeface="Gill Sans"/>
              <a:cs typeface="Gill Sans"/>
              <a:sym typeface="Gill Sans"/>
            </a:endParaRPr>
          </a:p>
          <a:p>
            <a:pPr indent="0" lvl="0" marL="0" rtl="0" algn="ctr">
              <a:lnSpc>
                <a:spcPct val="80000"/>
              </a:lnSpc>
              <a:spcBef>
                <a:spcPts val="0"/>
              </a:spcBef>
              <a:spcAft>
                <a:spcPts val="0"/>
              </a:spcAft>
              <a:buNone/>
            </a:pPr>
            <a:r>
              <a:t/>
            </a:r>
            <a:endParaRPr sz="1100">
              <a:latin typeface="Gill Sans"/>
              <a:ea typeface="Gill Sans"/>
              <a:cs typeface="Gill Sans"/>
              <a:sym typeface="Gill Sans"/>
            </a:endParaRPr>
          </a:p>
          <a:p>
            <a:pPr indent="-330200" lvl="0" marL="457200" rtl="0" algn="l">
              <a:lnSpc>
                <a:spcPct val="80000"/>
              </a:lnSpc>
              <a:spcBef>
                <a:spcPts val="0"/>
              </a:spcBef>
              <a:spcAft>
                <a:spcPts val="0"/>
              </a:spcAft>
              <a:buSzPts val="1600"/>
              <a:buFont typeface="Gill Sans"/>
              <a:buChar char="■"/>
            </a:pPr>
            <a:r>
              <a:rPr b="1" lang="en-GB" sz="1600">
                <a:latin typeface="Gill Sans"/>
                <a:ea typeface="Gill Sans"/>
                <a:cs typeface="Gill Sans"/>
                <a:sym typeface="Gill Sans"/>
              </a:rPr>
              <a:t>A s</a:t>
            </a:r>
            <a:r>
              <a:rPr b="1" lang="en-GB" sz="1600">
                <a:latin typeface="Gill Sans"/>
                <a:ea typeface="Gill Sans"/>
                <a:cs typeface="Gill Sans"/>
                <a:sym typeface="Gill Sans"/>
              </a:rPr>
              <a:t>moother transition and greater sense of belonging:</a:t>
            </a:r>
            <a:endParaRPr b="1" sz="16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A gradual change for children from the primary model</a:t>
            </a:r>
            <a:endParaRPr b="1" sz="18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One teacher for 70% of the week who really gets to know the children</a:t>
            </a:r>
            <a:endParaRPr sz="1600">
              <a:latin typeface="Gill Sans"/>
              <a:ea typeface="Gill Sans"/>
              <a:cs typeface="Gill Sans"/>
              <a:sym typeface="Gill Sans"/>
            </a:endParaRPr>
          </a:p>
          <a:p>
            <a:pPr indent="0" lvl="0" marL="914400" rtl="0" algn="l">
              <a:lnSpc>
                <a:spcPct val="80000"/>
              </a:lnSpc>
              <a:spcBef>
                <a:spcPts val="0"/>
              </a:spcBef>
              <a:spcAft>
                <a:spcPts val="0"/>
              </a:spcAft>
              <a:buNone/>
            </a:pPr>
            <a:r>
              <a:t/>
            </a:r>
            <a:endParaRPr sz="1600">
              <a:latin typeface="Gill Sans"/>
              <a:ea typeface="Gill Sans"/>
              <a:cs typeface="Gill Sans"/>
              <a:sym typeface="Gill Sans"/>
            </a:endParaRPr>
          </a:p>
          <a:p>
            <a:pPr indent="-330200" lvl="0" marL="457200" rtl="0" algn="l">
              <a:lnSpc>
                <a:spcPct val="80000"/>
              </a:lnSpc>
              <a:spcBef>
                <a:spcPts val="0"/>
              </a:spcBef>
              <a:spcAft>
                <a:spcPts val="0"/>
              </a:spcAft>
              <a:buSzPts val="1600"/>
              <a:buFont typeface="Gill Sans"/>
              <a:buChar char="■"/>
            </a:pPr>
            <a:r>
              <a:rPr b="1" lang="en-GB" sz="1600">
                <a:latin typeface="Gill Sans"/>
                <a:ea typeface="Gill Sans"/>
                <a:cs typeface="Gill Sans"/>
                <a:sym typeface="Gill Sans"/>
              </a:rPr>
              <a:t>An improved continuity of learning from KS2:</a:t>
            </a:r>
            <a:endParaRPr b="1" sz="16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A similar approach and model to KS2 </a:t>
            </a:r>
            <a:endParaRPr sz="1600">
              <a:latin typeface="Gill Sans"/>
              <a:ea typeface="Gill Sans"/>
              <a:cs typeface="Gill Sans"/>
              <a:sym typeface="Gill Sans"/>
            </a:endParaRPr>
          </a:p>
          <a:p>
            <a:pPr indent="0" lvl="0" marL="914400" rtl="0" algn="l">
              <a:lnSpc>
                <a:spcPct val="80000"/>
              </a:lnSpc>
              <a:spcBef>
                <a:spcPts val="0"/>
              </a:spcBef>
              <a:spcAft>
                <a:spcPts val="0"/>
              </a:spcAft>
              <a:buNone/>
            </a:pPr>
            <a:r>
              <a:t/>
            </a:r>
            <a:endParaRPr sz="1600">
              <a:latin typeface="Gill Sans"/>
              <a:ea typeface="Gill Sans"/>
              <a:cs typeface="Gill Sans"/>
              <a:sym typeface="Gill Sans"/>
            </a:endParaRPr>
          </a:p>
          <a:p>
            <a:pPr indent="-330200" lvl="0" marL="457200" rtl="0" algn="l">
              <a:lnSpc>
                <a:spcPct val="80000"/>
              </a:lnSpc>
              <a:spcBef>
                <a:spcPts val="0"/>
              </a:spcBef>
              <a:spcAft>
                <a:spcPts val="0"/>
              </a:spcAft>
              <a:buSzPts val="1600"/>
              <a:buFont typeface="Gill Sans"/>
              <a:buChar char="■"/>
            </a:pPr>
            <a:r>
              <a:rPr b="1" lang="en-GB" sz="1600">
                <a:latin typeface="Gill Sans"/>
                <a:ea typeface="Gill Sans"/>
                <a:cs typeface="Gill Sans"/>
                <a:sym typeface="Gill Sans"/>
              </a:rPr>
              <a:t>An opportunity to implement ATL effectively:</a:t>
            </a:r>
            <a:endParaRPr b="1" sz="16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Enabling collaborative planning and flexible timetabling</a:t>
            </a:r>
            <a:endParaRPr sz="16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With fewer subject teachers, implementing ATL across the curriculum poses less of a challenge</a:t>
            </a:r>
            <a:endParaRPr sz="1600">
              <a:latin typeface="Gill Sans"/>
              <a:ea typeface="Gill Sans"/>
              <a:cs typeface="Gill Sans"/>
              <a:sym typeface="Gill Sans"/>
            </a:endParaRPr>
          </a:p>
          <a:p>
            <a:pPr indent="0" lvl="0" marL="914400" rtl="0" algn="l">
              <a:lnSpc>
                <a:spcPct val="80000"/>
              </a:lnSpc>
              <a:spcBef>
                <a:spcPts val="0"/>
              </a:spcBef>
              <a:spcAft>
                <a:spcPts val="0"/>
              </a:spcAft>
              <a:buNone/>
            </a:pPr>
            <a:r>
              <a:t/>
            </a:r>
            <a:endParaRPr sz="1600">
              <a:latin typeface="Gill Sans"/>
              <a:ea typeface="Gill Sans"/>
              <a:cs typeface="Gill Sans"/>
              <a:sym typeface="Gill Sans"/>
            </a:endParaRPr>
          </a:p>
          <a:p>
            <a:pPr indent="-330200" lvl="0" marL="457200" rtl="0" algn="l">
              <a:lnSpc>
                <a:spcPct val="80000"/>
              </a:lnSpc>
              <a:spcBef>
                <a:spcPts val="0"/>
              </a:spcBef>
              <a:spcAft>
                <a:spcPts val="0"/>
              </a:spcAft>
              <a:buSzPts val="1600"/>
              <a:buFont typeface="Gill Sans"/>
              <a:buChar char="■"/>
            </a:pPr>
            <a:r>
              <a:rPr b="1" lang="en-GB" sz="1600">
                <a:latin typeface="Gill Sans"/>
                <a:ea typeface="Gill Sans"/>
                <a:cs typeface="Gill Sans"/>
                <a:sym typeface="Gill Sans"/>
              </a:rPr>
              <a:t>Collaboration and diversity for teachers:</a:t>
            </a:r>
            <a:endParaRPr b="1" sz="1600">
              <a:latin typeface="Gill Sans"/>
              <a:ea typeface="Gill Sans"/>
              <a:cs typeface="Gill Sans"/>
              <a:sym typeface="Gill Sans"/>
            </a:endParaRPr>
          </a:p>
          <a:p>
            <a:pPr indent="-330200" lvl="1" marL="914400" rtl="0" algn="l">
              <a:lnSpc>
                <a:spcPct val="80000"/>
              </a:lnSpc>
              <a:spcBef>
                <a:spcPts val="0"/>
              </a:spcBef>
              <a:spcAft>
                <a:spcPts val="0"/>
              </a:spcAft>
              <a:buSzPts val="1600"/>
              <a:buFont typeface="Gill Sans"/>
              <a:buChar char="○"/>
            </a:pPr>
            <a:r>
              <a:rPr lang="en-GB" sz="1600">
                <a:latin typeface="Gill Sans"/>
                <a:ea typeface="Gill Sans"/>
                <a:cs typeface="Gill Sans"/>
                <a:sym typeface="Gill Sans"/>
              </a:rPr>
              <a:t>Timetabled planning time every week and delivering multiple subjects across the curriculum - this is an exciting prospect for many teachers.</a:t>
            </a:r>
            <a:endParaRPr sz="2000">
              <a:latin typeface="Gill Sans"/>
              <a:ea typeface="Gill Sans"/>
              <a:cs typeface="Gill Sans"/>
              <a:sym typeface="Gill Sans"/>
            </a:endParaRPr>
          </a:p>
        </p:txBody>
      </p:sp>
      <p:pic>
        <p:nvPicPr>
          <p:cNvPr id="109" name="Google Shape;109;p16"/>
          <p:cNvPicPr preferRelativeResize="0"/>
          <p:nvPr/>
        </p:nvPicPr>
        <p:blipFill rotWithShape="1">
          <a:blip r:embed="rId3">
            <a:alphaModFix/>
          </a:blip>
          <a:srcRect b="0" l="8278" r="64024" t="0"/>
          <a:stretch/>
        </p:blipFill>
        <p:spPr>
          <a:xfrm>
            <a:off x="7114925" y="1015350"/>
            <a:ext cx="2029076" cy="4128149"/>
          </a:xfrm>
          <a:prstGeom prst="rect">
            <a:avLst/>
          </a:prstGeom>
          <a:noFill/>
          <a:ln>
            <a:noFill/>
          </a:ln>
        </p:spPr>
      </p:pic>
      <p:pic>
        <p:nvPicPr>
          <p:cNvPr id="110" name="Google Shape;110;p16"/>
          <p:cNvPicPr preferRelativeResize="0"/>
          <p:nvPr/>
        </p:nvPicPr>
        <p:blipFill>
          <a:blip r:embed="rId4">
            <a:alphaModFix/>
          </a:blip>
          <a:stretch>
            <a:fillRect/>
          </a:stretch>
        </p:blipFill>
        <p:spPr>
          <a:xfrm>
            <a:off x="140813" y="106775"/>
            <a:ext cx="3035549" cy="97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7"/>
          <p:cNvPicPr preferRelativeResize="0"/>
          <p:nvPr/>
        </p:nvPicPr>
        <p:blipFill rotWithShape="1">
          <a:blip r:embed="rId3">
            <a:alphaModFix/>
          </a:blip>
          <a:srcRect b="0" l="6034" r="61291" t="0"/>
          <a:stretch/>
        </p:blipFill>
        <p:spPr>
          <a:xfrm>
            <a:off x="6161563" y="0"/>
            <a:ext cx="2982436" cy="5143499"/>
          </a:xfrm>
          <a:prstGeom prst="rect">
            <a:avLst/>
          </a:prstGeom>
          <a:noFill/>
          <a:ln>
            <a:noFill/>
          </a:ln>
        </p:spPr>
      </p:pic>
      <p:graphicFrame>
        <p:nvGraphicFramePr>
          <p:cNvPr id="116" name="Google Shape;116;p17"/>
          <p:cNvGraphicFramePr/>
          <p:nvPr/>
        </p:nvGraphicFramePr>
        <p:xfrm>
          <a:off x="133850" y="197550"/>
          <a:ext cx="3000000" cy="3000000"/>
        </p:xfrm>
        <a:graphic>
          <a:graphicData uri="http://schemas.openxmlformats.org/drawingml/2006/table">
            <a:tbl>
              <a:tblPr>
                <a:noFill/>
                <a:tableStyleId>{D01E467A-DECC-4903-8AC3-B4625DF2891F}</a:tableStyleId>
              </a:tblPr>
              <a:tblGrid>
                <a:gridCol w="5940325"/>
              </a:tblGrid>
              <a:tr h="688000">
                <a:tc>
                  <a:txBody>
                    <a:bodyPr/>
                    <a:lstStyle/>
                    <a:p>
                      <a:pPr indent="0" lvl="0" marL="0" rtl="0" algn="ctr">
                        <a:spcBef>
                          <a:spcPts val="0"/>
                        </a:spcBef>
                        <a:spcAft>
                          <a:spcPts val="0"/>
                        </a:spcAft>
                        <a:buNone/>
                      </a:pPr>
                      <a:r>
                        <a:rPr b="1" lang="en-GB" sz="2200">
                          <a:solidFill>
                            <a:schemeClr val="lt1"/>
                          </a:solidFill>
                          <a:latin typeface="Gill Sans"/>
                          <a:ea typeface="Gill Sans"/>
                          <a:cs typeface="Gill Sans"/>
                          <a:sym typeface="Gill Sans"/>
                        </a:rPr>
                        <a:t>Creator Space: STEAM powered education</a:t>
                      </a:r>
                      <a:endParaRPr sz="1100">
                        <a:solidFill>
                          <a:schemeClr val="lt1"/>
                        </a:solidFill>
                        <a:latin typeface="Gill Sans"/>
                        <a:ea typeface="Gill Sans"/>
                        <a:cs typeface="Gill Sans"/>
                        <a:sym typeface="Gill Sans"/>
                      </a:endParaRPr>
                    </a:p>
                  </a:txBody>
                  <a:tcPr marT="91425" marB="91425" marR="91425" marL="91425">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4090925">
                <a:tc>
                  <a:txBody>
                    <a:bodyPr/>
                    <a:lstStyle/>
                    <a:p>
                      <a:pPr indent="0" lvl="0" marL="0" rtl="0" algn="l">
                        <a:spcBef>
                          <a:spcPts val="0"/>
                        </a:spcBef>
                        <a:spcAft>
                          <a:spcPts val="0"/>
                        </a:spcAft>
                        <a:buNone/>
                      </a:pPr>
                      <a:r>
                        <a:rPr lang="en-GB" sz="1600">
                          <a:solidFill>
                            <a:schemeClr val="lt1"/>
                          </a:solidFill>
                          <a:latin typeface="Gill Sans"/>
                          <a:ea typeface="Gill Sans"/>
                          <a:cs typeface="Gill Sans"/>
                          <a:sym typeface="Gill Sans"/>
                        </a:rPr>
                        <a:t>As part of their timetable, each teacher will have a timetabled double period with half of their class (opposite to DT in the timetable) every other week to complete a Creator Space project. </a:t>
                      </a:r>
                      <a:endParaRPr sz="1600">
                        <a:solidFill>
                          <a:schemeClr val="lt1"/>
                        </a:solidFill>
                        <a:latin typeface="Gill Sans"/>
                        <a:ea typeface="Gill Sans"/>
                        <a:cs typeface="Gill Sans"/>
                        <a:sym typeface="Gill Sans"/>
                      </a:endParaRPr>
                    </a:p>
                    <a:p>
                      <a:pPr indent="0" lvl="0" marL="0" rtl="0" algn="l">
                        <a:spcBef>
                          <a:spcPts val="0"/>
                        </a:spcBef>
                        <a:spcAft>
                          <a:spcPts val="0"/>
                        </a:spcAft>
                        <a:buNone/>
                      </a:pPr>
                      <a:r>
                        <a:rPr lang="en-GB" sz="1600">
                          <a:solidFill>
                            <a:schemeClr val="lt1"/>
                          </a:solidFill>
                          <a:latin typeface="Gill Sans"/>
                          <a:ea typeface="Gill Sans"/>
                          <a:cs typeface="Gill Sans"/>
                          <a:sym typeface="Gill Sans"/>
                        </a:rPr>
                        <a:t>A total of 3 double sessions per half term. </a:t>
                      </a:r>
                      <a:endParaRPr sz="1600">
                        <a:solidFill>
                          <a:schemeClr val="lt1"/>
                        </a:solidFill>
                        <a:latin typeface="Gill Sans"/>
                        <a:ea typeface="Gill Sans"/>
                        <a:cs typeface="Gill Sans"/>
                        <a:sym typeface="Gill Sans"/>
                      </a:endParaRPr>
                    </a:p>
                    <a:p>
                      <a:pPr indent="0" lvl="0" marL="0" rtl="0" algn="ctr">
                        <a:spcBef>
                          <a:spcPts val="0"/>
                        </a:spcBef>
                        <a:spcAft>
                          <a:spcPts val="0"/>
                        </a:spcAft>
                        <a:buNone/>
                      </a:pPr>
                      <a:r>
                        <a:t/>
                      </a:r>
                      <a:endParaRPr sz="1600">
                        <a:solidFill>
                          <a:schemeClr val="lt1"/>
                        </a:solidFill>
                        <a:latin typeface="Gill Sans"/>
                        <a:ea typeface="Gill Sans"/>
                        <a:cs typeface="Gill Sans"/>
                        <a:sym typeface="Gill Sans"/>
                      </a:endParaRPr>
                    </a:p>
                    <a:p>
                      <a:pPr indent="0" lvl="0" marL="0" rtl="0" algn="l">
                        <a:spcBef>
                          <a:spcPts val="0"/>
                        </a:spcBef>
                        <a:spcAft>
                          <a:spcPts val="0"/>
                        </a:spcAft>
                        <a:buNone/>
                      </a:pPr>
                      <a:r>
                        <a:rPr lang="en-GB" sz="1600">
                          <a:solidFill>
                            <a:schemeClr val="lt1"/>
                          </a:solidFill>
                          <a:latin typeface="Gill Sans"/>
                          <a:ea typeface="Gill Sans"/>
                          <a:cs typeface="Gill Sans"/>
                          <a:sym typeface="Gill Sans"/>
                        </a:rPr>
                        <a:t>These are designed to match the </a:t>
                      </a:r>
                      <a:r>
                        <a:rPr b="1" lang="en-GB" sz="1600">
                          <a:solidFill>
                            <a:schemeClr val="lt1"/>
                          </a:solidFill>
                          <a:latin typeface="Gill Sans"/>
                          <a:ea typeface="Gill Sans"/>
                          <a:cs typeface="Gill Sans"/>
                          <a:sym typeface="Gill Sans"/>
                        </a:rPr>
                        <a:t>Power skill focus</a:t>
                      </a:r>
                      <a:r>
                        <a:rPr lang="en-GB" sz="1600">
                          <a:solidFill>
                            <a:schemeClr val="lt1"/>
                          </a:solidFill>
                          <a:latin typeface="Gill Sans"/>
                          <a:ea typeface="Gill Sans"/>
                          <a:cs typeface="Gill Sans"/>
                          <a:sym typeface="Gill Sans"/>
                        </a:rPr>
                        <a:t> for the term and will include opportunities for students to complete projects involving:</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Digital creativity</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Micro:bits and coding software</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Augmented reality</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Virtual reality</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Gaming and apps creation</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Lego/K’nex education, Minecraft education, E-Sports </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Computer-aided design and 3D printing</a:t>
                      </a:r>
                      <a:endParaRPr sz="1600">
                        <a:solidFill>
                          <a:schemeClr val="lt1"/>
                        </a:solidFill>
                        <a:latin typeface="Gill Sans"/>
                        <a:ea typeface="Gill Sans"/>
                        <a:cs typeface="Gill Sans"/>
                        <a:sym typeface="Gill Sans"/>
                      </a:endParaRPr>
                    </a:p>
                    <a:p>
                      <a:pPr indent="-330200" lvl="0" marL="457200" rtl="0" algn="l">
                        <a:spcBef>
                          <a:spcPts val="0"/>
                        </a:spcBef>
                        <a:spcAft>
                          <a:spcPts val="0"/>
                        </a:spcAft>
                        <a:buClr>
                          <a:schemeClr val="lt1"/>
                        </a:buClr>
                        <a:buSzPts val="1600"/>
                        <a:buFont typeface="Gill Sans"/>
                        <a:buChar char="●"/>
                      </a:pPr>
                      <a:r>
                        <a:rPr lang="en-GB" sz="1600">
                          <a:solidFill>
                            <a:schemeClr val="lt1"/>
                          </a:solidFill>
                          <a:latin typeface="Gill Sans"/>
                          <a:ea typeface="Gill Sans"/>
                          <a:cs typeface="Gill Sans"/>
                          <a:sym typeface="Gill Sans"/>
                        </a:rPr>
                        <a:t>Laser printing</a:t>
                      </a:r>
                      <a:endParaRPr sz="1600">
                        <a:solidFill>
                          <a:schemeClr val="lt1"/>
                        </a:solidFill>
                        <a:latin typeface="Gill Sans"/>
                        <a:ea typeface="Gill Sans"/>
                        <a:cs typeface="Gill Sans"/>
                        <a:sym typeface="Gill Sans"/>
                      </a:endParaRPr>
                    </a:p>
                  </a:txBody>
                  <a:tcPr marT="91425" marB="91425" marR="91425" marL="91425">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ctrTitle"/>
          </p:nvPr>
        </p:nvSpPr>
        <p:spPr>
          <a:xfrm>
            <a:off x="94450" y="165025"/>
            <a:ext cx="6094500" cy="1773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Parental engagement and communication</a:t>
            </a:r>
            <a:endParaRPr/>
          </a:p>
        </p:txBody>
      </p:sp>
      <p:pic>
        <p:nvPicPr>
          <p:cNvPr id="122" name="Google Shape;122;p18"/>
          <p:cNvPicPr preferRelativeResize="0"/>
          <p:nvPr/>
        </p:nvPicPr>
        <p:blipFill>
          <a:blip r:embed="rId3">
            <a:alphaModFix/>
          </a:blip>
          <a:stretch>
            <a:fillRect/>
          </a:stretch>
        </p:blipFill>
        <p:spPr>
          <a:xfrm>
            <a:off x="8170151" y="53425"/>
            <a:ext cx="928075" cy="915750"/>
          </a:xfrm>
          <a:prstGeom prst="rect">
            <a:avLst/>
          </a:prstGeom>
          <a:noFill/>
          <a:ln>
            <a:noFill/>
          </a:ln>
        </p:spPr>
      </p:pic>
      <p:pic>
        <p:nvPicPr>
          <p:cNvPr id="123" name="Google Shape;123;p18"/>
          <p:cNvPicPr preferRelativeResize="0"/>
          <p:nvPr/>
        </p:nvPicPr>
        <p:blipFill>
          <a:blip r:embed="rId4">
            <a:alphaModFix/>
          </a:blip>
          <a:stretch>
            <a:fillRect/>
          </a:stretch>
        </p:blipFill>
        <p:spPr>
          <a:xfrm>
            <a:off x="865205" y="2571750"/>
            <a:ext cx="3057275" cy="1658725"/>
          </a:xfrm>
          <a:prstGeom prst="rect">
            <a:avLst/>
          </a:prstGeom>
          <a:noFill/>
          <a:ln>
            <a:noFill/>
          </a:ln>
        </p:spPr>
      </p:pic>
      <p:sp>
        <p:nvSpPr>
          <p:cNvPr id="124" name="Google Shape;124;p18"/>
          <p:cNvSpPr txBox="1"/>
          <p:nvPr>
            <p:ph type="ctrTitle"/>
          </p:nvPr>
        </p:nvSpPr>
        <p:spPr>
          <a:xfrm>
            <a:off x="5151125" y="4393025"/>
            <a:ext cx="3823200" cy="60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GB"/>
              <a:t>Email comms</a:t>
            </a:r>
            <a:endParaRPr/>
          </a:p>
        </p:txBody>
      </p:sp>
      <p:pic>
        <p:nvPicPr>
          <p:cNvPr id="125" name="Google Shape;125;p18"/>
          <p:cNvPicPr preferRelativeResize="0"/>
          <p:nvPr/>
        </p:nvPicPr>
        <p:blipFill>
          <a:blip r:embed="rId5">
            <a:alphaModFix/>
          </a:blip>
          <a:stretch>
            <a:fillRect/>
          </a:stretch>
        </p:blipFill>
        <p:spPr>
          <a:xfrm>
            <a:off x="4792088" y="1938325"/>
            <a:ext cx="3928200" cy="196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ctrTitle"/>
          </p:nvPr>
        </p:nvSpPr>
        <p:spPr>
          <a:xfrm>
            <a:off x="94450" y="165025"/>
            <a:ext cx="6094500" cy="1773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Parental engagement and communication</a:t>
            </a:r>
            <a:endParaRPr/>
          </a:p>
        </p:txBody>
      </p:sp>
      <p:pic>
        <p:nvPicPr>
          <p:cNvPr id="131" name="Google Shape;131;p19"/>
          <p:cNvPicPr preferRelativeResize="0"/>
          <p:nvPr/>
        </p:nvPicPr>
        <p:blipFill>
          <a:blip r:embed="rId3">
            <a:alphaModFix/>
          </a:blip>
          <a:stretch>
            <a:fillRect/>
          </a:stretch>
        </p:blipFill>
        <p:spPr>
          <a:xfrm>
            <a:off x="8170151" y="53425"/>
            <a:ext cx="928075" cy="915750"/>
          </a:xfrm>
          <a:prstGeom prst="rect">
            <a:avLst/>
          </a:prstGeom>
          <a:noFill/>
          <a:ln>
            <a:noFill/>
          </a:ln>
        </p:spPr>
      </p:pic>
      <p:pic>
        <p:nvPicPr>
          <p:cNvPr id="132" name="Google Shape;132;p19"/>
          <p:cNvPicPr preferRelativeResize="0"/>
          <p:nvPr/>
        </p:nvPicPr>
        <p:blipFill rotWithShape="1">
          <a:blip r:embed="rId4">
            <a:alphaModFix/>
          </a:blip>
          <a:srcRect b="0" l="17019" r="0" t="0"/>
          <a:stretch/>
        </p:blipFill>
        <p:spPr>
          <a:xfrm>
            <a:off x="282349" y="2335150"/>
            <a:ext cx="4363299" cy="2274150"/>
          </a:xfrm>
          <a:prstGeom prst="rect">
            <a:avLst/>
          </a:prstGeom>
          <a:noFill/>
          <a:ln>
            <a:noFill/>
          </a:ln>
        </p:spPr>
      </p:pic>
      <p:pic>
        <p:nvPicPr>
          <p:cNvPr id="133" name="Google Shape;133;p19"/>
          <p:cNvPicPr preferRelativeResize="0"/>
          <p:nvPr/>
        </p:nvPicPr>
        <p:blipFill>
          <a:blip r:embed="rId5">
            <a:alphaModFix/>
          </a:blip>
          <a:stretch>
            <a:fillRect/>
          </a:stretch>
        </p:blipFill>
        <p:spPr>
          <a:xfrm>
            <a:off x="4874975" y="2716475"/>
            <a:ext cx="4223250" cy="232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type="ctrTitle"/>
          </p:nvPr>
        </p:nvSpPr>
        <p:spPr>
          <a:xfrm>
            <a:off x="94450" y="165025"/>
            <a:ext cx="6094500" cy="1773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t>Parental engagement and communication</a:t>
            </a:r>
            <a:endParaRPr/>
          </a:p>
        </p:txBody>
      </p:sp>
      <p:pic>
        <p:nvPicPr>
          <p:cNvPr id="139" name="Google Shape;139;p20"/>
          <p:cNvPicPr preferRelativeResize="0"/>
          <p:nvPr/>
        </p:nvPicPr>
        <p:blipFill>
          <a:blip r:embed="rId3">
            <a:alphaModFix/>
          </a:blip>
          <a:stretch>
            <a:fillRect/>
          </a:stretch>
        </p:blipFill>
        <p:spPr>
          <a:xfrm>
            <a:off x="8170151" y="53425"/>
            <a:ext cx="928075" cy="915750"/>
          </a:xfrm>
          <a:prstGeom prst="rect">
            <a:avLst/>
          </a:prstGeom>
          <a:noFill/>
          <a:ln>
            <a:noFill/>
          </a:ln>
        </p:spPr>
      </p:pic>
      <p:pic>
        <p:nvPicPr>
          <p:cNvPr id="140" name="Google Shape;140;p20"/>
          <p:cNvPicPr preferRelativeResize="0"/>
          <p:nvPr/>
        </p:nvPicPr>
        <p:blipFill rotWithShape="1">
          <a:blip r:embed="rId4">
            <a:alphaModFix/>
          </a:blip>
          <a:srcRect b="0" l="2865" r="0" t="0"/>
          <a:stretch/>
        </p:blipFill>
        <p:spPr>
          <a:xfrm>
            <a:off x="625775" y="2090725"/>
            <a:ext cx="3633274" cy="2900374"/>
          </a:xfrm>
          <a:prstGeom prst="rect">
            <a:avLst/>
          </a:prstGeom>
          <a:noFill/>
          <a:ln>
            <a:noFill/>
          </a:ln>
        </p:spPr>
      </p:pic>
      <p:pic>
        <p:nvPicPr>
          <p:cNvPr id="141" name="Google Shape;141;p20"/>
          <p:cNvPicPr preferRelativeResize="0"/>
          <p:nvPr/>
        </p:nvPicPr>
        <p:blipFill>
          <a:blip r:embed="rId5">
            <a:alphaModFix/>
          </a:blip>
          <a:stretch>
            <a:fillRect/>
          </a:stretch>
        </p:blipFill>
        <p:spPr>
          <a:xfrm>
            <a:off x="4808274" y="2090725"/>
            <a:ext cx="3865456" cy="290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u="sng">
                <a:solidFill>
                  <a:srgbClr val="000000"/>
                </a:solidFill>
              </a:rPr>
              <a:t>Home Learning Rationale</a:t>
            </a:r>
            <a:endParaRPr b="1" u="sng">
              <a:solidFill>
                <a:srgbClr val="000000"/>
              </a:solidFill>
            </a:endParaRPr>
          </a:p>
        </p:txBody>
      </p:sp>
      <p:sp>
        <p:nvSpPr>
          <p:cNvPr id="147" name="Google Shape;147;p21"/>
          <p:cNvSpPr txBox="1"/>
          <p:nvPr>
            <p:ph idx="1" type="body"/>
          </p:nvPr>
        </p:nvSpPr>
        <p:spPr>
          <a:xfrm>
            <a:off x="311700" y="527800"/>
            <a:ext cx="8520600" cy="333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1700">
                <a:solidFill>
                  <a:srgbClr val="000000"/>
                </a:solidFill>
              </a:rPr>
              <a:t>Well organised home learning can play a vital role in raising standards of achievement.</a:t>
            </a:r>
            <a:endParaRPr b="1" sz="1700">
              <a:solidFill>
                <a:srgbClr val="000000"/>
              </a:solidFill>
            </a:endParaRPr>
          </a:p>
          <a:p>
            <a:pPr indent="0" lvl="0" marL="0" rtl="0" algn="ctr">
              <a:spcBef>
                <a:spcPts val="1500"/>
              </a:spcBef>
              <a:spcAft>
                <a:spcPts val="0"/>
              </a:spcAft>
              <a:buNone/>
            </a:pPr>
            <a:r>
              <a:rPr lang="en-GB" sz="1700">
                <a:solidFill>
                  <a:srgbClr val="000000"/>
                </a:solidFill>
              </a:rPr>
              <a:t>Home learning has the potential to make an important contribution to classroom accelerated learning and the purpose of homework should be to practice, reinforce, embed or apply acquired skills and knowledge. All research suggests that home learning enhances pupil learning, improves achievement and develops pupils’ independent study skills that generates an ethic of lifelong learning habits.</a:t>
            </a:r>
            <a:endParaRPr sz="1700">
              <a:solidFill>
                <a:srgbClr val="000000"/>
              </a:solidFill>
            </a:endParaRPr>
          </a:p>
          <a:p>
            <a:pPr indent="0" lvl="0" marL="0" rtl="0" algn="ctr">
              <a:spcBef>
                <a:spcPts val="1500"/>
              </a:spcBef>
              <a:spcAft>
                <a:spcPts val="1500"/>
              </a:spcAft>
              <a:buNone/>
            </a:pPr>
            <a:r>
              <a:rPr lang="en-GB" sz="1700">
                <a:solidFill>
                  <a:srgbClr val="000000"/>
                </a:solidFill>
              </a:rPr>
              <a:t> In a recent study by the Educational Endowment Fund, “homework has a positive impact on average (+ 5 months), particularly with pupils in secondary schools” (2021).</a:t>
            </a:r>
            <a:endParaRPr sz="23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