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theme/theme9.xml" ContentType="application/vnd.openxmlformats-officedocument.theme+xml"/>
  <Override PartName="/ppt/slideLayouts/slideLayout12.xml" ContentType="application/vnd.openxmlformats-officedocument.presentationml.slideLayout+xml"/>
  <Override PartName="/ppt/theme/theme10.xml" ContentType="application/vnd.openxmlformats-officedocument.theme+xml"/>
  <Override PartName="/ppt/slideLayouts/slideLayout13.xml" ContentType="application/vnd.openxmlformats-officedocument.presentationml.slideLayout+xml"/>
  <Override PartName="/ppt/theme/theme11.xml" ContentType="application/vnd.openxmlformats-officedocument.theme+xml"/>
  <Override PartName="/ppt/slideLayouts/slideLayout14.xml" ContentType="application/vnd.openxmlformats-officedocument.presentationml.slideLayout+xml"/>
  <Override PartName="/ppt/theme/theme12.xml" ContentType="application/vnd.openxmlformats-officedocument.theme+xml"/>
  <Override PartName="/ppt/slideLayouts/slideLayout15.xml" ContentType="application/vnd.openxmlformats-officedocument.presentationml.slideLayout+xml"/>
  <Override PartName="/ppt/theme/theme13.xml" ContentType="application/vnd.openxmlformats-officedocument.theme+xml"/>
  <Override PartName="/ppt/slideLayouts/slideLayout16.xml" ContentType="application/vnd.openxmlformats-officedocument.presentationml.slideLayout+xml"/>
  <Override PartName="/ppt/theme/theme14.xml" ContentType="application/vnd.openxmlformats-officedocument.theme+xml"/>
  <Override PartName="/ppt/slideLayouts/slideLayout17.xml" ContentType="application/vnd.openxmlformats-officedocument.presentationml.slideLayout+xml"/>
  <Override PartName="/ppt/theme/theme15.xml" ContentType="application/vnd.openxmlformats-officedocument.theme+xml"/>
  <Override PartName="/ppt/slideLayouts/slideLayout18.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4" r:id="rId3"/>
    <p:sldMasterId id="2147483660" r:id="rId4"/>
    <p:sldMasterId id="2147483663" r:id="rId5"/>
    <p:sldMasterId id="2147483665" r:id="rId6"/>
    <p:sldMasterId id="2147483667" r:id="rId7"/>
    <p:sldMasterId id="2147483669" r:id="rId8"/>
    <p:sldMasterId id="2147483671" r:id="rId9"/>
    <p:sldMasterId id="2147483673" r:id="rId10"/>
    <p:sldMasterId id="2147483675" r:id="rId11"/>
    <p:sldMasterId id="2147483677" r:id="rId12"/>
    <p:sldMasterId id="2147483679" r:id="rId13"/>
    <p:sldMasterId id="2147483681" r:id="rId14"/>
    <p:sldMasterId id="2147483683" r:id="rId15"/>
    <p:sldMasterId id="2147483686" r:id="rId16"/>
  </p:sldMasterIdLst>
  <p:notesMasterIdLst>
    <p:notesMasterId r:id="rId27"/>
  </p:notesMasterIdLst>
  <p:sldIdLst>
    <p:sldId id="266" r:id="rId17"/>
    <p:sldId id="270" r:id="rId18"/>
    <p:sldId id="272" r:id="rId19"/>
    <p:sldId id="273" r:id="rId20"/>
    <p:sldId id="276" r:id="rId21"/>
    <p:sldId id="277" r:id="rId22"/>
    <p:sldId id="278" r:id="rId23"/>
    <p:sldId id="279" r:id="rId24"/>
    <p:sldId id="283" r:id="rId25"/>
    <p:sldId id="29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 Jobson" initials="MJ" lastIdx="17" clrIdx="0">
    <p:extLst>
      <p:ext uri="{19B8F6BF-5375-455C-9EA6-DF929625EA0E}">
        <p15:presenceInfo xmlns:p15="http://schemas.microsoft.com/office/powerpoint/2012/main" userId="S::mjobson@careersandenterprise.co.uk::bb001ab6-dd99-4b09-874d-ddf5a90bdfd2" providerId="AD"/>
      </p:ext>
    </p:extLst>
  </p:cmAuthor>
  <p:cmAuthor id="2" name="Tanya Fihosy" initials="TF" lastIdx="36" clrIdx="1">
    <p:extLst>
      <p:ext uri="{19B8F6BF-5375-455C-9EA6-DF929625EA0E}">
        <p15:presenceInfo xmlns:p15="http://schemas.microsoft.com/office/powerpoint/2012/main" userId="S::tfihosy@careersandenterprise.co.uk::f632ff57-f791-4690-a39a-de25048db504" providerId="AD"/>
      </p:ext>
    </p:extLst>
  </p:cmAuthor>
  <p:cmAuthor id="3" name="Diana Scutelnicu" initials="DS" lastIdx="8" clrIdx="2">
    <p:extLst>
      <p:ext uri="{19B8F6BF-5375-455C-9EA6-DF929625EA0E}">
        <p15:presenceInfo xmlns:p15="http://schemas.microsoft.com/office/powerpoint/2012/main" userId="S::dscutelnicu@careersandenterprise.co.uk::72c4b835-fb81-47fd-b993-4582ae31168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992"/>
    <a:srgbClr val="ED6E4F"/>
    <a:srgbClr val="E0DEDA"/>
    <a:srgbClr val="F7F5F4"/>
    <a:srgbClr val="F1EDED"/>
    <a:srgbClr val="F0EEED"/>
    <a:srgbClr val="B7E2E1"/>
    <a:srgbClr val="00A8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01" autoAdjust="0"/>
    <p:restoredTop sz="86025" autoAdjust="0"/>
  </p:normalViewPr>
  <p:slideViewPr>
    <p:cSldViewPr snapToGrid="0">
      <p:cViewPr varScale="1">
        <p:scale>
          <a:sx n="95" d="100"/>
          <a:sy n="95" d="100"/>
        </p:scale>
        <p:origin x="536" y="176"/>
      </p:cViewPr>
      <p:guideLst/>
    </p:cSldViewPr>
  </p:slideViewPr>
  <p:notesTextViewPr>
    <p:cViewPr>
      <p:scale>
        <a:sx n="90" d="100"/>
        <a:sy n="9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 Type="http://schemas.openxmlformats.org/officeDocument/2006/relationships/slideMaster" Target="slideMasters/slideMaster3.xml"/><Relationship Id="rId21" Type="http://schemas.openxmlformats.org/officeDocument/2006/relationships/slide" Target="slides/slide5.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commentAuthors" Target="commentAuthors.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66AA8A-9FB2-4AAF-9D48-2239C59221ED}" type="datetimeFigureOut">
              <a:rPr lang="en-GB" smtClean="0"/>
              <a:t>05/02/2021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27FA38-E476-468F-BBCA-7E6E019007F0}" type="slidenum">
              <a:rPr lang="en-GB" smtClean="0"/>
              <a:t>‹#›</a:t>
            </a:fld>
            <a:endParaRPr lang="en-GB"/>
          </a:p>
        </p:txBody>
      </p:sp>
    </p:spTree>
    <p:extLst>
      <p:ext uri="{BB962C8B-B14F-4D97-AF65-F5344CB8AC3E}">
        <p14:creationId xmlns:p14="http://schemas.microsoft.com/office/powerpoint/2010/main" val="2548990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hub.skillsbuilder.org/resources/aiming-high-overview/" TargetMode="External"/><Relationship Id="rId3" Type="http://schemas.openxmlformats.org/officeDocument/2006/relationships/hyperlink" Target="https://hub.skillsbuilder.org/resources/listening-overview/" TargetMode="External"/><Relationship Id="rId7" Type="http://schemas.openxmlformats.org/officeDocument/2006/relationships/hyperlink" Target="https://hub.skillsbuilder.org/resources/staying-positive-overview/"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hub.skillsbuilder.org/resources/creativity-overview/" TargetMode="External"/><Relationship Id="rId5" Type="http://schemas.openxmlformats.org/officeDocument/2006/relationships/hyperlink" Target="https://hub.skillsbuilder.org/resources/problem-solving-overview/" TargetMode="External"/><Relationship Id="rId10" Type="http://schemas.openxmlformats.org/officeDocument/2006/relationships/hyperlink" Target="https://hub.skillsbuilder.org/resources/leadership-overview/" TargetMode="External"/><Relationship Id="rId4" Type="http://schemas.openxmlformats.org/officeDocument/2006/relationships/hyperlink" Target="https://hub.skillsbuilder.org/resources/speaking-overview/" TargetMode="External"/><Relationship Id="rId9" Type="http://schemas.openxmlformats.org/officeDocument/2006/relationships/hyperlink" Target="https://hub.skillsbuilder.org/resources/teamwork-overview/"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dirty="0">
                <a:highlight>
                  <a:srgbClr val="FFFF00"/>
                </a:highlight>
                <a:latin typeface="+mn-lt"/>
              </a:rPr>
              <a:t>Purpose of slides: </a:t>
            </a:r>
          </a:p>
          <a:p>
            <a:r>
              <a:rPr lang="en-GB" sz="1400" dirty="0">
                <a:highlight>
                  <a:srgbClr val="FFFF00"/>
                </a:highlight>
                <a:latin typeface="+mn-lt"/>
              </a:rPr>
              <a:t>To allow you to highlight the relevance of your subject to future careers and opportunities</a:t>
            </a:r>
          </a:p>
          <a:p>
            <a:endParaRPr lang="en-GB" sz="1400" b="1" dirty="0">
              <a:highlight>
                <a:srgbClr val="FFFF00"/>
              </a:highlight>
              <a:latin typeface="+mn-lt"/>
            </a:endParaRPr>
          </a:p>
          <a:p>
            <a:r>
              <a:rPr lang="en-GB" sz="1400" b="1" dirty="0">
                <a:highlight>
                  <a:srgbClr val="FFFF00"/>
                </a:highlight>
                <a:latin typeface="+mn-lt"/>
              </a:rPr>
              <a:t>Aims:</a:t>
            </a:r>
          </a:p>
          <a:p>
            <a:pPr marL="171450" indent="-171450">
              <a:buFont typeface="Arial" panose="020B0604020202020204" pitchFamily="34" charset="0"/>
              <a:buChar char="•"/>
            </a:pPr>
            <a:r>
              <a:rPr lang="en-GB" sz="1400" dirty="0">
                <a:latin typeface="+mn-lt"/>
              </a:rPr>
              <a:t>To engage students in your subject</a:t>
            </a:r>
          </a:p>
          <a:p>
            <a:pPr marL="171450" indent="-171450">
              <a:buFont typeface="Arial" panose="020B0604020202020204" pitchFamily="34" charset="0"/>
              <a:buChar char="•"/>
            </a:pPr>
            <a:r>
              <a:rPr lang="en-GB" sz="1400" dirty="0">
                <a:latin typeface="+mn-lt"/>
              </a:rPr>
              <a:t>To highlight pathways and opportunities from your subject</a:t>
            </a:r>
          </a:p>
          <a:p>
            <a:pPr marL="171450" indent="-171450">
              <a:buFont typeface="Arial" panose="020B0604020202020204" pitchFamily="34" charset="0"/>
              <a:buChar char="•"/>
            </a:pPr>
            <a:r>
              <a:rPr lang="en-GB" sz="1400" dirty="0">
                <a:latin typeface="+mn-lt"/>
              </a:rPr>
              <a:t>To encourage students to consider your subject at KS4/Post 16</a:t>
            </a:r>
          </a:p>
          <a:p>
            <a:pPr marL="171450" indent="-171450">
              <a:buFont typeface="Arial" panose="020B0604020202020204" pitchFamily="34" charset="0"/>
              <a:buChar char="•"/>
            </a:pPr>
            <a:r>
              <a:rPr lang="en-GB" sz="1400" dirty="0">
                <a:latin typeface="+mn-lt"/>
              </a:rPr>
              <a:t>To support work across the school towards Gatsby Benchmark 4</a:t>
            </a:r>
          </a:p>
          <a:p>
            <a:pPr marL="171450" indent="-171450">
              <a:buFont typeface="Arial" panose="020B0604020202020204" pitchFamily="34" charset="0"/>
              <a:buChar char="•"/>
            </a:pPr>
            <a:endParaRPr lang="en-GB" sz="1400" dirty="0">
              <a:latin typeface="+mn-lt"/>
            </a:endParaRPr>
          </a:p>
          <a:p>
            <a:pPr marL="0" indent="0">
              <a:buFont typeface="Arial" panose="020B0604020202020204" pitchFamily="34" charset="0"/>
              <a:buNone/>
            </a:pPr>
            <a:endParaRPr lang="en-GB" sz="1400" dirty="0">
              <a:latin typeface="+mn-lt"/>
            </a:endParaRPr>
          </a:p>
          <a:p>
            <a:pPr marL="0" indent="0">
              <a:buFont typeface="Arial" panose="020B0604020202020204" pitchFamily="34" charset="0"/>
              <a:buNone/>
            </a:pPr>
            <a:r>
              <a:rPr lang="en-GB" sz="1400" b="1" dirty="0">
                <a:latin typeface="+mn-lt"/>
              </a:rPr>
              <a:t>How to use these slides?</a:t>
            </a:r>
          </a:p>
          <a:p>
            <a:pPr marL="0" indent="0">
              <a:buFont typeface="Arial" panose="020B0604020202020204" pitchFamily="34" charset="0"/>
              <a:buNone/>
            </a:pPr>
            <a:r>
              <a:rPr lang="en-GB" sz="1400" dirty="0">
                <a:latin typeface="+mn-lt"/>
              </a:rPr>
              <a:t>These slides can be used at any point during KS3/4 to engage students in learning and to highlight the relevance of your subject to future careers and opportunities</a:t>
            </a:r>
          </a:p>
          <a:p>
            <a:pPr marL="0" indent="0">
              <a:buFont typeface="Arial" panose="020B0604020202020204" pitchFamily="34" charset="0"/>
              <a:buNone/>
            </a:pPr>
            <a:r>
              <a:rPr lang="en-GB" sz="1400" dirty="0">
                <a:latin typeface="+mn-lt"/>
              </a:rPr>
              <a:t>They will be of most relevance within an option process and can support work you are doing to encourage students to consider their options for KS4/Post 16</a:t>
            </a:r>
          </a:p>
          <a:p>
            <a:pPr marL="0" indent="0">
              <a:buFont typeface="Arial" panose="020B0604020202020204" pitchFamily="34" charset="0"/>
              <a:buNone/>
            </a:pPr>
            <a:endParaRPr lang="en-GB" sz="1400" dirty="0">
              <a:latin typeface="+mn-lt"/>
            </a:endParaRPr>
          </a:p>
          <a:p>
            <a:endParaRPr lang="en-GB" sz="1400" dirty="0">
              <a:latin typeface="+mn-lt"/>
            </a:endParaRPr>
          </a:p>
          <a:p>
            <a:endParaRPr lang="en-GB" sz="1400" dirty="0">
              <a:latin typeface="+mn-lt"/>
            </a:endParaRPr>
          </a:p>
        </p:txBody>
      </p:sp>
      <p:sp>
        <p:nvSpPr>
          <p:cNvPr id="4" name="Slide Number Placeholder 3"/>
          <p:cNvSpPr>
            <a:spLocks noGrp="1"/>
          </p:cNvSpPr>
          <p:nvPr>
            <p:ph type="sldNum" sz="quarter" idx="5"/>
          </p:nvPr>
        </p:nvSpPr>
        <p:spPr/>
        <p:txBody>
          <a:bodyPr/>
          <a:lstStyle/>
          <a:p>
            <a:fld id="{5427FA38-E476-468F-BBCA-7E6E019007F0}" type="slidenum">
              <a:rPr lang="en-GB" smtClean="0"/>
              <a:t>1</a:t>
            </a:fld>
            <a:endParaRPr lang="en-GB"/>
          </a:p>
        </p:txBody>
      </p:sp>
    </p:spTree>
    <p:extLst>
      <p:ext uri="{BB962C8B-B14F-4D97-AF65-F5344CB8AC3E}">
        <p14:creationId xmlns:p14="http://schemas.microsoft.com/office/powerpoint/2010/main" val="3920484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27FA38-E476-468F-BBCA-7E6E019007F0}" type="slidenum">
              <a:rPr lang="en-GB" smtClean="0"/>
              <a:t>2</a:t>
            </a:fld>
            <a:endParaRPr lang="en-GB"/>
          </a:p>
        </p:txBody>
      </p:sp>
    </p:spTree>
    <p:extLst>
      <p:ext uri="{BB962C8B-B14F-4D97-AF65-F5344CB8AC3E}">
        <p14:creationId xmlns:p14="http://schemas.microsoft.com/office/powerpoint/2010/main" val="1139702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Jobs that use  Music </a:t>
            </a:r>
            <a:r>
              <a:rPr lang="en-GB" sz="1400" dirty="0">
                <a:effectLst/>
                <a:latin typeface="Calibri" panose="020F0502020204030204" pitchFamily="34" charset="0"/>
                <a:ea typeface="Calibri" panose="020F0502020204030204" pitchFamily="34" charset="0"/>
                <a:cs typeface="Times New Roman" panose="02020603050405020304" pitchFamily="18" charset="0"/>
              </a:rPr>
              <a:t>BBC Bitesize Careers: </a:t>
            </a:r>
            <a:r>
              <a:rPr lang="en-GB" sz="1400" kern="1200" dirty="0">
                <a:solidFill>
                  <a:schemeClr val="tx1"/>
                </a:solidFill>
                <a:effectLst/>
                <a:latin typeface="+mn-lt"/>
                <a:ea typeface="+mn-ea"/>
                <a:cs typeface="+mn-cs"/>
              </a:rPr>
              <a:t>https://</a:t>
            </a:r>
            <a:r>
              <a:rPr lang="en-GB" sz="1400" kern="1200" dirty="0" err="1">
                <a:solidFill>
                  <a:schemeClr val="tx1"/>
                </a:solidFill>
                <a:effectLst/>
                <a:latin typeface="+mn-lt"/>
                <a:ea typeface="+mn-ea"/>
                <a:cs typeface="+mn-cs"/>
              </a:rPr>
              <a:t>www.bbc.co.uk</a:t>
            </a:r>
            <a:r>
              <a:rPr lang="en-GB" sz="1400" kern="1200" dirty="0">
                <a:solidFill>
                  <a:schemeClr val="tx1"/>
                </a:solidFill>
                <a:effectLst/>
                <a:latin typeface="+mn-lt"/>
                <a:ea typeface="+mn-ea"/>
                <a:cs typeface="+mn-cs"/>
              </a:rPr>
              <a:t>/bitesize/tags/zdg8f4j/jobs-that-use-music/1</a:t>
            </a:r>
          </a:p>
          <a:p>
            <a:pPr marL="0" lvl="0" indent="0">
              <a:lnSpc>
                <a:spcPct val="107000"/>
              </a:lnSpc>
              <a:spcAft>
                <a:spcPts val="800"/>
              </a:spcAft>
              <a:buFont typeface="Symbol" panose="05050102010706020507" pitchFamily="18" charset="2"/>
              <a:buNone/>
            </a:pP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Symbol" panose="05050102010706020507" pitchFamily="18" charset="2"/>
              <a:buNone/>
            </a:pPr>
            <a:r>
              <a:rPr lang="en-GB" sz="1400" b="1" dirty="0">
                <a:effectLst/>
                <a:latin typeface="Calibri" panose="020F0502020204030204" pitchFamily="34" charset="0"/>
                <a:ea typeface="Calibri" panose="020F0502020204030204" pitchFamily="34" charset="0"/>
                <a:cs typeface="Times New Roman" panose="02020603050405020304" pitchFamily="18" charset="0"/>
              </a:rPr>
              <a:t>Activity Ideas:</a:t>
            </a:r>
          </a:p>
          <a:p>
            <a:pPr marL="0" lvl="0" indent="0">
              <a:lnSpc>
                <a:spcPct val="107000"/>
              </a:lnSpc>
              <a:spcAft>
                <a:spcPts val="800"/>
              </a:spcAft>
              <a:buFont typeface="Symbol" panose="05050102010706020507" pitchFamily="18" charset="2"/>
              <a:buNone/>
            </a:pP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Symbol" panose="05050102010706020507" pitchFamily="18" charset="2"/>
              <a:buNone/>
            </a:pPr>
            <a:r>
              <a:rPr lang="en-GB" sz="1400" dirty="0">
                <a:effectLst/>
                <a:latin typeface="Calibri" panose="020F0502020204030204" pitchFamily="34" charset="0"/>
                <a:ea typeface="Calibri" panose="020F0502020204030204" pitchFamily="34" charset="0"/>
                <a:cs typeface="Times New Roman" panose="02020603050405020304" pitchFamily="18" charset="0"/>
              </a:rPr>
              <a:t>Ahead of revealing content of slide, encourage students to think about as many roles linked to your subject as they can in pairs/groups</a:t>
            </a:r>
          </a:p>
          <a:p>
            <a:pPr marL="0" lvl="0" indent="0">
              <a:lnSpc>
                <a:spcPct val="107000"/>
              </a:lnSpc>
              <a:spcAft>
                <a:spcPts val="800"/>
              </a:spcAft>
              <a:buFont typeface="Symbol" panose="05050102010706020507" pitchFamily="18" charset="2"/>
              <a:buNone/>
            </a:pPr>
            <a:r>
              <a:rPr lang="en-GB" sz="1400" dirty="0">
                <a:effectLst/>
                <a:latin typeface="Calibri" panose="020F0502020204030204" pitchFamily="34" charset="0"/>
                <a:ea typeface="Calibri" panose="020F0502020204030204" pitchFamily="34" charset="0"/>
                <a:cs typeface="Times New Roman" panose="02020603050405020304" pitchFamily="18" charset="0"/>
              </a:rPr>
              <a:t>Encourage students to engage with specific videos/profiles or direct students to specific roles/careers to predict, research and reflect on:</a:t>
            </a:r>
          </a:p>
          <a:p>
            <a:pPr marL="0" lvl="0" indent="0">
              <a:lnSpc>
                <a:spcPct val="107000"/>
              </a:lnSpc>
              <a:spcAft>
                <a:spcPts val="800"/>
              </a:spcAft>
              <a:buFont typeface="Symbol" panose="05050102010706020507" pitchFamily="18" charset="2"/>
              <a:buNone/>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spcAft>
                <a:spcPts val="800"/>
              </a:spcAft>
              <a:buFont typeface="Arial" panose="020B0604020202020204" pitchFamily="34" charset="0"/>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Pathways</a:t>
            </a:r>
          </a:p>
          <a:p>
            <a:pPr marL="171450" lvl="0" indent="-171450">
              <a:lnSpc>
                <a:spcPct val="107000"/>
              </a:lnSpc>
              <a:spcAft>
                <a:spcPts val="800"/>
              </a:spcAft>
              <a:buFont typeface="Arial" panose="020B0604020202020204" pitchFamily="34" charset="0"/>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Essential Skills</a:t>
            </a:r>
          </a:p>
          <a:p>
            <a:pPr marL="171450" lvl="0" indent="-171450">
              <a:lnSpc>
                <a:spcPct val="107000"/>
              </a:lnSpc>
              <a:spcAft>
                <a:spcPts val="800"/>
              </a:spcAft>
              <a:buFont typeface="Arial" panose="020B0604020202020204" pitchFamily="34" charset="0"/>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Wages/Work Conditions</a:t>
            </a:r>
          </a:p>
          <a:p>
            <a:pPr marL="171450" lvl="0" indent="-171450">
              <a:lnSpc>
                <a:spcPct val="107000"/>
              </a:lnSpc>
              <a:spcAft>
                <a:spcPts val="800"/>
              </a:spcAft>
              <a:buFont typeface="Arial" panose="020B0604020202020204" pitchFamily="34" charset="0"/>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Why they might like/not like that role?</a:t>
            </a:r>
          </a:p>
          <a:p>
            <a:pPr marL="0" lvl="0" indent="0">
              <a:lnSpc>
                <a:spcPct val="107000"/>
              </a:lnSpc>
              <a:spcAft>
                <a:spcPts val="800"/>
              </a:spcAft>
              <a:buFont typeface="Symbol" panose="05050102010706020507" pitchFamily="18" charset="2"/>
              <a:buNone/>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Symbol" panose="05050102010706020507" pitchFamily="18" charset="2"/>
              <a:buNone/>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400" dirty="0"/>
          </a:p>
        </p:txBody>
      </p:sp>
      <p:sp>
        <p:nvSpPr>
          <p:cNvPr id="4" name="Slide Number Placeholder 3"/>
          <p:cNvSpPr>
            <a:spLocks noGrp="1"/>
          </p:cNvSpPr>
          <p:nvPr>
            <p:ph type="sldNum" sz="quarter" idx="5"/>
          </p:nvPr>
        </p:nvSpPr>
        <p:spPr/>
        <p:txBody>
          <a:bodyPr/>
          <a:lstStyle/>
          <a:p>
            <a:fld id="{5427FA38-E476-468F-BBCA-7E6E019007F0}" type="slidenum">
              <a:rPr lang="en-GB" smtClean="0"/>
              <a:t>3</a:t>
            </a:fld>
            <a:endParaRPr lang="en-GB"/>
          </a:p>
        </p:txBody>
      </p:sp>
    </p:spTree>
    <p:extLst>
      <p:ext uri="{BB962C8B-B14F-4D97-AF65-F5344CB8AC3E}">
        <p14:creationId xmlns:p14="http://schemas.microsoft.com/office/powerpoint/2010/main" val="1551717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Jobs that use  Music </a:t>
            </a:r>
            <a:r>
              <a:rPr lang="en-GB" sz="1200" dirty="0">
                <a:effectLst/>
                <a:latin typeface="Calibri" panose="020F0502020204030204" pitchFamily="34" charset="0"/>
                <a:ea typeface="Calibri" panose="020F0502020204030204" pitchFamily="34" charset="0"/>
                <a:cs typeface="Times New Roman" panose="02020603050405020304" pitchFamily="18" charset="0"/>
              </a:rPr>
              <a:t>BBC Bitesize Careers: </a:t>
            </a:r>
            <a:r>
              <a:rPr lang="en-GB" sz="1200" kern="1200" dirty="0">
                <a:solidFill>
                  <a:schemeClr val="tx1"/>
                </a:solidFill>
                <a:effectLst/>
                <a:latin typeface="+mn-lt"/>
                <a:ea typeface="+mn-ea"/>
                <a:cs typeface="+mn-cs"/>
              </a:rPr>
              <a:t>https://</a:t>
            </a:r>
            <a:r>
              <a:rPr lang="en-GB" sz="1200" kern="1200" dirty="0" err="1">
                <a:solidFill>
                  <a:schemeClr val="tx1"/>
                </a:solidFill>
                <a:effectLst/>
                <a:latin typeface="+mn-lt"/>
                <a:ea typeface="+mn-ea"/>
                <a:cs typeface="+mn-cs"/>
              </a:rPr>
              <a:t>www.bbc.co.uk</a:t>
            </a:r>
            <a:r>
              <a:rPr lang="en-GB" sz="1200" kern="1200" dirty="0">
                <a:solidFill>
                  <a:schemeClr val="tx1"/>
                </a:solidFill>
                <a:effectLst/>
                <a:latin typeface="+mn-lt"/>
                <a:ea typeface="+mn-ea"/>
                <a:cs typeface="+mn-cs"/>
              </a:rPr>
              <a:t>/bitesize/tags/zdg8f4j/jobs-that-use-music/1</a:t>
            </a:r>
          </a:p>
          <a:p>
            <a:pPr marL="0" lvl="0" indent="0">
              <a:lnSpc>
                <a:spcPct val="107000"/>
              </a:lnSpc>
              <a:spcAft>
                <a:spcPts val="800"/>
              </a:spcAft>
              <a:buFont typeface="Symbol" panose="05050102010706020507" pitchFamily="18" charset="2"/>
              <a:buNone/>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Symbol" panose="05050102010706020507" pitchFamily="18" charset="2"/>
              <a:buNone/>
            </a:pPr>
            <a:r>
              <a:rPr lang="en-GB" sz="1200" b="1" dirty="0">
                <a:effectLst/>
                <a:latin typeface="Calibri" panose="020F0502020204030204" pitchFamily="34" charset="0"/>
                <a:ea typeface="Calibri" panose="020F0502020204030204" pitchFamily="34" charset="0"/>
                <a:cs typeface="Times New Roman" panose="02020603050405020304" pitchFamily="18" charset="0"/>
              </a:rPr>
              <a:t>Activity Ideas:</a:t>
            </a:r>
          </a:p>
          <a:p>
            <a:pPr marL="0" lvl="0" indent="0">
              <a:lnSpc>
                <a:spcPct val="107000"/>
              </a:lnSpc>
              <a:spcAft>
                <a:spcPts val="800"/>
              </a:spcAft>
              <a:buFont typeface="Symbol" panose="05050102010706020507" pitchFamily="18" charset="2"/>
              <a:buNone/>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Symbol" panose="05050102010706020507" pitchFamily="18" charset="2"/>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Ahead of revealing content of slide, encourage students to think about as many roles linked to your subject as they can in pairs/groups</a:t>
            </a:r>
          </a:p>
          <a:p>
            <a:pPr marL="0" lvl="0" indent="0">
              <a:lnSpc>
                <a:spcPct val="107000"/>
              </a:lnSpc>
              <a:spcAft>
                <a:spcPts val="800"/>
              </a:spcAft>
              <a:buFont typeface="Symbol" panose="05050102010706020507" pitchFamily="18" charset="2"/>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Encourage students to engage with specific videos/profiles or direct students to specific roles/careers to predict, research and reflect on:</a:t>
            </a:r>
          </a:p>
          <a:p>
            <a:pPr marL="0" lvl="0" indent="0">
              <a:lnSpc>
                <a:spcPct val="107000"/>
              </a:lnSpc>
              <a:spcAft>
                <a:spcPts val="800"/>
              </a:spcAft>
              <a:buFont typeface="Symbol" panose="05050102010706020507" pitchFamily="18" charset="2"/>
              <a:buNone/>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Pathways</a:t>
            </a:r>
          </a:p>
          <a:p>
            <a:pPr marL="171450" lvl="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Essential Skills</a:t>
            </a:r>
          </a:p>
          <a:p>
            <a:pPr marL="171450" lvl="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Wages/Work Conditions</a:t>
            </a:r>
          </a:p>
          <a:p>
            <a:pPr marL="171450" lvl="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Why they might like/not like that role?</a:t>
            </a:r>
          </a:p>
          <a:p>
            <a:pPr marL="0" lvl="0" indent="0">
              <a:lnSpc>
                <a:spcPct val="107000"/>
              </a:lnSpc>
              <a:spcAft>
                <a:spcPts val="800"/>
              </a:spcAft>
              <a:buFont typeface="Symbol" panose="05050102010706020507" pitchFamily="18" charset="2"/>
              <a:buNone/>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Symbol" panose="05050102010706020507" pitchFamily="18" charset="2"/>
              <a:buNone/>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427FA38-E476-468F-BBCA-7E6E019007F0}" type="slidenum">
              <a:rPr lang="en-GB" smtClean="0"/>
              <a:t>4</a:t>
            </a:fld>
            <a:endParaRPr lang="en-GB"/>
          </a:p>
        </p:txBody>
      </p:sp>
    </p:spTree>
    <p:extLst>
      <p:ext uri="{BB962C8B-B14F-4D97-AF65-F5344CB8AC3E}">
        <p14:creationId xmlns:p14="http://schemas.microsoft.com/office/powerpoint/2010/main" val="2586096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dirty="0"/>
              <a:t>How to use this slide:</a:t>
            </a:r>
          </a:p>
          <a:p>
            <a:endParaRPr lang="en-GB"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Highlight the National Careers Service: Explore Careers Tool </a:t>
            </a:r>
            <a:r>
              <a:rPr kumimoji="0" lang="en-GB" sz="1400" b="0" i="0" u="none" strike="noStrike" kern="1200" cap="none" spc="0" normalizeH="0" baseline="0" noProof="0" dirty="0">
                <a:ln>
                  <a:noFill/>
                </a:ln>
                <a:solidFill>
                  <a:prstClr val="black"/>
                </a:solidFill>
                <a:effectLst/>
                <a:uLnTx/>
                <a:uFillTx/>
                <a:latin typeface="+mn-lt"/>
                <a:ea typeface="+mn-ea"/>
                <a:cs typeface="+mn-cs"/>
              </a:rPr>
              <a:t>https://</a:t>
            </a:r>
            <a:r>
              <a:rPr kumimoji="0" lang="en-GB" sz="1400" b="0" i="0" u="none" strike="noStrike" kern="1200" cap="none" spc="0" normalizeH="0" baseline="0" noProof="0" dirty="0" err="1">
                <a:ln>
                  <a:noFill/>
                </a:ln>
                <a:solidFill>
                  <a:prstClr val="black"/>
                </a:solidFill>
                <a:effectLst/>
                <a:uLnTx/>
                <a:uFillTx/>
                <a:latin typeface="+mn-lt"/>
                <a:ea typeface="+mn-ea"/>
                <a:cs typeface="+mn-cs"/>
              </a:rPr>
              <a:t>nationalcareers.service.gov.uk</a:t>
            </a:r>
            <a:r>
              <a:rPr kumimoji="0" lang="en-GB" sz="1400" b="0" i="0" u="none" strike="noStrike" kern="1200" cap="none" spc="0" normalizeH="0" baseline="0" noProof="0" dirty="0">
                <a:ln>
                  <a:noFill/>
                </a:ln>
                <a:solidFill>
                  <a:prstClr val="black"/>
                </a:solidFill>
                <a:effectLst/>
                <a:uLnTx/>
                <a:uFillTx/>
                <a:latin typeface="+mn-lt"/>
                <a:ea typeface="+mn-ea"/>
                <a:cs typeface="+mn-cs"/>
              </a:rPr>
              <a:t>/explore-careers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Encourage students to access the tool and research general or specific roles linked to your subject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Set students comparative/reflective tasks about why students may/may not like jobs they research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Ask if your students have done the Buzz quiz (5mins to complete) – if they haven’t then consider setting this as a pre/post task to allow them to reflect on how these roles may suit them based n their profile. Take the test and find out which animal you are, too!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https://</a:t>
            </a:r>
            <a:r>
              <a:rPr kumimoji="0" lang="en-GB" sz="1400" b="0" i="0" u="none" strike="noStrike" kern="1200" cap="none" spc="0" normalizeH="0" baseline="0" noProof="0" dirty="0" err="1">
                <a:ln>
                  <a:noFill/>
                </a:ln>
                <a:solidFill>
                  <a:prstClr val="black"/>
                </a:solidFill>
                <a:effectLst/>
                <a:uLnTx/>
                <a:uFillTx/>
                <a:latin typeface="+mn-lt"/>
                <a:ea typeface="+mn-ea"/>
                <a:cs typeface="+mn-cs"/>
              </a:rPr>
              <a:t>icould.com</a:t>
            </a:r>
            <a:r>
              <a:rPr kumimoji="0" lang="en-GB" sz="1400" b="0" i="0" u="none" strike="noStrike" kern="1200" cap="none" spc="0" normalizeH="0" baseline="0" noProof="0" dirty="0">
                <a:ln>
                  <a:noFill/>
                </a:ln>
                <a:solidFill>
                  <a:prstClr val="black"/>
                </a:solidFill>
                <a:effectLst/>
                <a:uLnTx/>
                <a:uFillTx/>
                <a:latin typeface="+mn-lt"/>
                <a:ea typeface="+mn-ea"/>
                <a:cs typeface="+mn-cs"/>
              </a:rPr>
              <a:t>/buzz-embed/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a:p>
            <a:endParaRPr lang="en-US" dirty="0"/>
          </a:p>
        </p:txBody>
      </p:sp>
      <p:sp>
        <p:nvSpPr>
          <p:cNvPr id="4" name="Slide Number Placeholder 3"/>
          <p:cNvSpPr>
            <a:spLocks noGrp="1"/>
          </p:cNvSpPr>
          <p:nvPr>
            <p:ph type="sldNum" sz="quarter" idx="5"/>
          </p:nvPr>
        </p:nvSpPr>
        <p:spPr/>
        <p:txBody>
          <a:bodyPr/>
          <a:lstStyle/>
          <a:p>
            <a:fld id="{5427FA38-E476-468F-BBCA-7E6E019007F0}" type="slidenum">
              <a:rPr lang="en-GB" smtClean="0"/>
              <a:t>5</a:t>
            </a:fld>
            <a:endParaRPr lang="en-GB"/>
          </a:p>
        </p:txBody>
      </p:sp>
    </p:spTree>
    <p:extLst>
      <p:ext uri="{BB962C8B-B14F-4D97-AF65-F5344CB8AC3E}">
        <p14:creationId xmlns:p14="http://schemas.microsoft.com/office/powerpoint/2010/main" val="2123604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dirty="0">
                <a:latin typeface="Calibri" panose="020F0502020204030204" pitchFamily="34" charset="0"/>
                <a:cs typeface="Calibri" panose="020F0502020204030204" pitchFamily="34" charset="0"/>
              </a:rPr>
              <a:t>How to use this slide:</a:t>
            </a:r>
          </a:p>
          <a:p>
            <a:endParaRPr lang="en-GB" sz="1400" b="1"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1400" dirty="0">
                <a:latin typeface="Calibri" panose="020F0502020204030204" pitchFamily="34" charset="0"/>
                <a:cs typeface="Calibri" panose="020F0502020204030204" pitchFamily="34" charset="0"/>
              </a:rPr>
              <a:t>Encourage students to reflect on their thoughts and plans Post 16 and why they are the right route for them</a:t>
            </a:r>
          </a:p>
          <a:p>
            <a:r>
              <a:rPr lang="en-GB" sz="1400" dirty="0">
                <a:latin typeface="Calibri" panose="020F0502020204030204" pitchFamily="34" charset="0"/>
                <a:cs typeface="Calibri" panose="020F0502020204030204" pitchFamily="34" charset="0"/>
              </a:rPr>
              <a:t>Download the </a:t>
            </a:r>
            <a:r>
              <a:rPr lang="en-GB" sz="1400" dirty="0">
                <a:effectLst/>
                <a:latin typeface="Calibri" panose="020F0502020204030204" pitchFamily="34" charset="0"/>
                <a:ea typeface="Calibri" panose="020F0502020204030204" pitchFamily="34" charset="0"/>
                <a:cs typeface="Calibri" panose="020F0502020204030204" pitchFamily="34" charset="0"/>
              </a:rPr>
              <a:t>Where Can English Take You (Apprenticeship </a:t>
            </a:r>
            <a:r>
              <a:rPr lang="en-GB" sz="1400" u="none"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Poster) </a:t>
            </a:r>
            <a:r>
              <a:rPr lang="en-GB" sz="1400" dirty="0">
                <a:effectLst/>
                <a:latin typeface="Calibri" panose="020F0502020204030204" pitchFamily="34" charset="0"/>
                <a:ea typeface="Calibri" panose="020F0502020204030204" pitchFamily="34" charset="0"/>
                <a:cs typeface="Calibri" panose="020F0502020204030204" pitchFamily="34" charset="0"/>
              </a:rPr>
              <a:t>for display </a:t>
            </a:r>
            <a:r>
              <a:rPr lang="en-GB" sz="1200" kern="1200" dirty="0">
                <a:solidFill>
                  <a:schemeClr val="tx1"/>
                </a:solidFill>
                <a:effectLst/>
                <a:latin typeface="+mn-lt"/>
                <a:ea typeface="+mn-ea"/>
                <a:cs typeface="+mn-cs"/>
              </a:rPr>
              <a:t>https://</a:t>
            </a:r>
            <a:r>
              <a:rPr lang="en-GB" sz="1200" kern="1200" dirty="0" err="1">
                <a:solidFill>
                  <a:schemeClr val="tx1"/>
                </a:solidFill>
                <a:effectLst/>
                <a:latin typeface="+mn-lt"/>
                <a:ea typeface="+mn-ea"/>
                <a:cs typeface="+mn-cs"/>
              </a:rPr>
              <a:t>amazingapprenticeships.com</a:t>
            </a:r>
            <a:r>
              <a:rPr lang="en-GB" sz="1200" kern="1200" dirty="0">
                <a:solidFill>
                  <a:schemeClr val="tx1"/>
                </a:solidFill>
                <a:effectLst/>
                <a:latin typeface="+mn-lt"/>
                <a:ea typeface="+mn-ea"/>
                <a:cs typeface="+mn-cs"/>
              </a:rPr>
              <a:t>/app/uploads/2020/01/Subject-</a:t>
            </a:r>
            <a:r>
              <a:rPr lang="en-GB" sz="1200" kern="1200" dirty="0" err="1">
                <a:solidFill>
                  <a:schemeClr val="tx1"/>
                </a:solidFill>
                <a:effectLst/>
                <a:latin typeface="+mn-lt"/>
                <a:ea typeface="+mn-ea"/>
                <a:cs typeface="+mn-cs"/>
              </a:rPr>
              <a:t>poster_Drama</a:t>
            </a:r>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Music.pdf</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400" dirty="0">
                <a:effectLst/>
                <a:latin typeface="Calibri" panose="020F0502020204030204" pitchFamily="34" charset="0"/>
                <a:cs typeface="Calibri" panose="020F0502020204030204" pitchFamily="34" charset="0"/>
              </a:rPr>
              <a:t>For more information on T-Levels visit https://</a:t>
            </a:r>
            <a:r>
              <a:rPr lang="en-GB" sz="1400" dirty="0" err="1">
                <a:effectLst/>
                <a:latin typeface="Calibri" panose="020F0502020204030204" pitchFamily="34" charset="0"/>
                <a:cs typeface="Calibri" panose="020F0502020204030204" pitchFamily="34" charset="0"/>
              </a:rPr>
              <a:t>www.tlevels.gov.uk</a:t>
            </a:r>
            <a:r>
              <a:rPr lang="en-GB" sz="1400" dirty="0">
                <a:effectLst/>
                <a:latin typeface="Calibri" panose="020F0502020204030204" pitchFamily="34" charset="0"/>
                <a:cs typeface="Calibri" panose="020F0502020204030204" pitchFamily="34" charset="0"/>
              </a:rPr>
              <a:t>/</a:t>
            </a:r>
            <a:endParaRPr lang="en-GB" sz="14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5427FA38-E476-468F-BBCA-7E6E019007F0}" type="slidenum">
              <a:rPr lang="en-GB" smtClean="0"/>
              <a:t>6</a:t>
            </a:fld>
            <a:endParaRPr lang="en-GB"/>
          </a:p>
        </p:txBody>
      </p:sp>
    </p:spTree>
    <p:extLst>
      <p:ext uri="{BB962C8B-B14F-4D97-AF65-F5344CB8AC3E}">
        <p14:creationId xmlns:p14="http://schemas.microsoft.com/office/powerpoint/2010/main" val="1491146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dirty="0">
                <a:latin typeface="Calibri" panose="020F0502020204030204" pitchFamily="34" charset="0"/>
                <a:cs typeface="Calibri" panose="020F0502020204030204" pitchFamily="34" charset="0"/>
              </a:rPr>
              <a:t>How to use this slide:</a:t>
            </a:r>
          </a:p>
          <a:p>
            <a:endParaRPr lang="en-GB" sz="1400" b="1"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1400" dirty="0">
                <a:latin typeface="Calibri" panose="020F0502020204030204" pitchFamily="34" charset="0"/>
                <a:cs typeface="Calibri" panose="020F0502020204030204" pitchFamily="34" charset="0"/>
              </a:rPr>
              <a:t>Encourage students to predict and research potential degree subjects linked to your subject</a:t>
            </a:r>
          </a:p>
          <a:p>
            <a:pPr marL="171450" indent="-171450">
              <a:buFont typeface="Arial" panose="020B0604020202020204" pitchFamily="34" charset="0"/>
              <a:buChar char="•"/>
            </a:pPr>
            <a:r>
              <a:rPr lang="en-GB" sz="1400" dirty="0">
                <a:latin typeface="Calibri" panose="020F0502020204030204" pitchFamily="34" charset="0"/>
                <a:cs typeface="Calibri" panose="020F0502020204030204" pitchFamily="34" charset="0"/>
              </a:rPr>
              <a:t>Discuss any degree opportunities that surprised them or appealed to them</a:t>
            </a:r>
          </a:p>
          <a:p>
            <a:pPr marL="171450" indent="-171450">
              <a:buFont typeface="Arial" panose="020B0604020202020204" pitchFamily="34" charset="0"/>
              <a:buChar char="•"/>
            </a:pPr>
            <a:r>
              <a:rPr lang="en-GB" sz="1400" dirty="0">
                <a:latin typeface="Calibri" panose="020F0502020204030204" pitchFamily="34" charset="0"/>
                <a:cs typeface="Calibri" panose="020F0502020204030204" pitchFamily="34" charset="0"/>
              </a:rPr>
              <a:t>Encourage students to reflect on the right Post 18 route for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latin typeface="Calibri" panose="020F0502020204030204" pitchFamily="34" charset="0"/>
                <a:cs typeface="Calibri" panose="020F0502020204030204" pitchFamily="34" charset="0"/>
              </a:rPr>
              <a:t>Download the </a:t>
            </a:r>
            <a:r>
              <a:rPr lang="en-GB" sz="1400" dirty="0">
                <a:effectLst/>
                <a:latin typeface="Calibri" panose="020F0502020204030204" pitchFamily="34" charset="0"/>
                <a:ea typeface="Calibri" panose="020F0502020204030204" pitchFamily="34" charset="0"/>
                <a:cs typeface="Calibri" panose="020F0502020204030204" pitchFamily="34" charset="0"/>
              </a:rPr>
              <a:t>Where Can History Take You (Apprenticeship Poster ) for display </a:t>
            </a:r>
            <a:r>
              <a:rPr lang="en-GB" sz="1200" kern="1200" dirty="0">
                <a:solidFill>
                  <a:schemeClr val="tx1"/>
                </a:solidFill>
                <a:effectLst/>
                <a:latin typeface="+mn-lt"/>
                <a:ea typeface="+mn-ea"/>
                <a:cs typeface="+mn-cs"/>
              </a:rPr>
              <a:t>https://</a:t>
            </a:r>
            <a:r>
              <a:rPr lang="en-GB" sz="1200" kern="1200" dirty="0" err="1">
                <a:solidFill>
                  <a:schemeClr val="tx1"/>
                </a:solidFill>
                <a:effectLst/>
                <a:latin typeface="+mn-lt"/>
                <a:ea typeface="+mn-ea"/>
                <a:cs typeface="+mn-cs"/>
              </a:rPr>
              <a:t>amazingapprenticeships.com</a:t>
            </a:r>
            <a:r>
              <a:rPr lang="en-GB" sz="1200" kern="1200" dirty="0">
                <a:solidFill>
                  <a:schemeClr val="tx1"/>
                </a:solidFill>
                <a:effectLst/>
                <a:latin typeface="+mn-lt"/>
                <a:ea typeface="+mn-ea"/>
                <a:cs typeface="+mn-cs"/>
              </a:rPr>
              <a:t>/app/uploads/2020/01/Subject-</a:t>
            </a:r>
            <a:r>
              <a:rPr lang="en-GB" sz="1200" kern="1200" dirty="0" err="1">
                <a:solidFill>
                  <a:schemeClr val="tx1"/>
                </a:solidFill>
                <a:effectLst/>
                <a:latin typeface="+mn-lt"/>
                <a:ea typeface="+mn-ea"/>
                <a:cs typeface="+mn-cs"/>
              </a:rPr>
              <a:t>poster_Drama</a:t>
            </a:r>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Music.pdf</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GB" sz="1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5427FA38-E476-468F-BBCA-7E6E019007F0}" type="slidenum">
              <a:rPr lang="en-GB" smtClean="0"/>
              <a:t>7</a:t>
            </a:fld>
            <a:endParaRPr lang="en-GB"/>
          </a:p>
        </p:txBody>
      </p:sp>
    </p:spTree>
    <p:extLst>
      <p:ext uri="{BB962C8B-B14F-4D97-AF65-F5344CB8AC3E}">
        <p14:creationId xmlns:p14="http://schemas.microsoft.com/office/powerpoint/2010/main" val="169736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Essential Skills Developed in your subject</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A critical part of effective careers provision is building students’ essential skills. These are the skills that underpin success in the classroom and the world of work: skills like Teamwork, Problem Solving, Speaking and Listening. Students need to be able to recognise their skillset and talk about it confidently too. They will probably be using them already in your lessons but this can be a confusing space, with lots of overlapping terminology. </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Skills Builder Universal Framework has been developed by CEC, Skills Builder Partnership, Gatsby Foundation and others to address this problem. The Framework breaks down eight essential skills into 16 teachable steps. It outlines a roadmap for progress, giving educators and employers a common language for talking about the skills that are essential for employment.  You can explore the Interactive Framework here. </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How to use this slide:</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Follow these links for quick 2min videos “What is this skill?”</a:t>
            </a:r>
          </a:p>
          <a:p>
            <a:r>
              <a:rPr lang="en-GB" sz="1200" dirty="0">
                <a:effectLst/>
                <a:latin typeface="Calibri" panose="020F0502020204030204" pitchFamily="34" charset="0"/>
                <a:ea typeface="Times New Roman" panose="02020603050405020304" pitchFamily="18" charset="0"/>
              </a:rPr>
              <a:t>Listening</a:t>
            </a:r>
            <a:endParaRPr lang="en-GB" sz="1200" dirty="0">
              <a:effectLst/>
              <a:latin typeface="Calibri" panose="020F0502020204030204" pitchFamily="34" charset="0"/>
              <a:ea typeface="Calibri" panose="020F0502020204030204" pitchFamily="34" charset="0"/>
            </a:endParaRPr>
          </a:p>
          <a:p>
            <a:r>
              <a:rPr lang="en-GB" sz="1200" u="sng" dirty="0">
                <a:solidFill>
                  <a:srgbClr val="0000FF"/>
                </a:solidFill>
                <a:effectLst/>
                <a:latin typeface="Calibri" panose="020F0502020204030204" pitchFamily="34" charset="0"/>
                <a:ea typeface="Times New Roman" panose="02020603050405020304" pitchFamily="18" charset="0"/>
                <a:hlinkClick r:id="rId3"/>
              </a:rPr>
              <a:t>https://hub.skillsbuilder.org/resources/listening-overview/</a:t>
            </a:r>
            <a:endParaRPr lang="en-GB" sz="1200" dirty="0">
              <a:effectLst/>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Times New Roman" panose="02020603050405020304" pitchFamily="18" charset="0"/>
              </a:rPr>
              <a:t> </a:t>
            </a:r>
            <a:endParaRPr lang="en-GB" sz="1200" dirty="0">
              <a:effectLst/>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Times New Roman" panose="02020603050405020304" pitchFamily="18" charset="0"/>
              </a:rPr>
              <a:t>Speaking</a:t>
            </a:r>
            <a:endParaRPr lang="en-GB" sz="1200" dirty="0">
              <a:effectLst/>
              <a:latin typeface="Calibri" panose="020F0502020204030204" pitchFamily="34" charset="0"/>
              <a:ea typeface="Calibri" panose="020F0502020204030204" pitchFamily="34" charset="0"/>
            </a:endParaRPr>
          </a:p>
          <a:p>
            <a:r>
              <a:rPr lang="en-GB" sz="1200" u="sng" dirty="0">
                <a:solidFill>
                  <a:srgbClr val="0000FF"/>
                </a:solidFill>
                <a:effectLst/>
                <a:latin typeface="Calibri" panose="020F0502020204030204" pitchFamily="34" charset="0"/>
                <a:ea typeface="Times New Roman" panose="02020603050405020304" pitchFamily="18" charset="0"/>
                <a:hlinkClick r:id="rId4"/>
              </a:rPr>
              <a:t>https://hub.skillsbuilder.org/resources/speaking-overview/</a:t>
            </a:r>
            <a:endParaRPr lang="en-GB" sz="1200" dirty="0">
              <a:effectLst/>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Times New Roman" panose="02020603050405020304" pitchFamily="18" charset="0"/>
              </a:rPr>
              <a:t> </a:t>
            </a:r>
            <a:endParaRPr lang="en-GB" sz="1200" dirty="0">
              <a:effectLst/>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Times New Roman" panose="02020603050405020304" pitchFamily="18" charset="0"/>
              </a:rPr>
              <a:t>Problem Solving</a:t>
            </a:r>
            <a:endParaRPr lang="en-GB" sz="1200" dirty="0">
              <a:effectLst/>
              <a:latin typeface="Calibri" panose="020F0502020204030204" pitchFamily="34" charset="0"/>
              <a:ea typeface="Calibri" panose="020F0502020204030204" pitchFamily="34" charset="0"/>
            </a:endParaRPr>
          </a:p>
          <a:p>
            <a:r>
              <a:rPr lang="en-GB" sz="1200" u="sng" dirty="0">
                <a:solidFill>
                  <a:srgbClr val="0000FF"/>
                </a:solidFill>
                <a:effectLst/>
                <a:latin typeface="Calibri" panose="020F0502020204030204" pitchFamily="34" charset="0"/>
                <a:ea typeface="Times New Roman" panose="02020603050405020304" pitchFamily="18" charset="0"/>
                <a:hlinkClick r:id="rId5"/>
              </a:rPr>
              <a:t>https://hub.skillsbuilder.org/resources/problem-solving-overview/</a:t>
            </a:r>
            <a:endParaRPr lang="en-GB" sz="1200" dirty="0">
              <a:effectLst/>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Times New Roman" panose="02020603050405020304" pitchFamily="18" charset="0"/>
              </a:rPr>
              <a:t> </a:t>
            </a:r>
            <a:endParaRPr lang="en-GB" sz="1200" dirty="0">
              <a:effectLst/>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Times New Roman" panose="02020603050405020304" pitchFamily="18" charset="0"/>
              </a:rPr>
              <a:t>Creativity</a:t>
            </a:r>
            <a:endParaRPr lang="en-GB" sz="1200" dirty="0">
              <a:effectLst/>
              <a:latin typeface="Calibri" panose="020F0502020204030204" pitchFamily="34" charset="0"/>
              <a:ea typeface="Calibri" panose="020F0502020204030204" pitchFamily="34" charset="0"/>
            </a:endParaRPr>
          </a:p>
          <a:p>
            <a:r>
              <a:rPr lang="en-GB" sz="1200" u="sng" dirty="0">
                <a:solidFill>
                  <a:srgbClr val="0000FF"/>
                </a:solidFill>
                <a:effectLst/>
                <a:latin typeface="Calibri" panose="020F0502020204030204" pitchFamily="34" charset="0"/>
                <a:ea typeface="Times New Roman" panose="02020603050405020304" pitchFamily="18" charset="0"/>
                <a:hlinkClick r:id="rId6"/>
              </a:rPr>
              <a:t>https://hub.skillsbuilder.org/resources/creativity-overview/</a:t>
            </a:r>
            <a:endParaRPr lang="en-GB" sz="1200" dirty="0">
              <a:effectLst/>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Times New Roman" panose="02020603050405020304" pitchFamily="18" charset="0"/>
              </a:rPr>
              <a:t> </a:t>
            </a:r>
            <a:endParaRPr lang="en-GB" sz="1200" dirty="0">
              <a:effectLst/>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Times New Roman" panose="02020603050405020304" pitchFamily="18" charset="0"/>
              </a:rPr>
              <a:t>Staying Positive </a:t>
            </a:r>
            <a:endParaRPr lang="en-GB" sz="1200" dirty="0">
              <a:effectLst/>
              <a:latin typeface="Calibri" panose="020F0502020204030204" pitchFamily="34" charset="0"/>
              <a:ea typeface="Calibri" panose="020F0502020204030204" pitchFamily="34" charset="0"/>
            </a:endParaRPr>
          </a:p>
          <a:p>
            <a:r>
              <a:rPr lang="en-GB" sz="1200" u="sng" dirty="0">
                <a:solidFill>
                  <a:srgbClr val="0000FF"/>
                </a:solidFill>
                <a:effectLst/>
                <a:latin typeface="Calibri" panose="020F0502020204030204" pitchFamily="34" charset="0"/>
                <a:ea typeface="Times New Roman" panose="02020603050405020304" pitchFamily="18" charset="0"/>
                <a:hlinkClick r:id="rId7"/>
              </a:rPr>
              <a:t>https://hub.skillsbuilder.org/resources/staying-positive-overview/</a:t>
            </a:r>
            <a:endParaRPr lang="en-GB" sz="1200" dirty="0">
              <a:effectLst/>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Times New Roman" panose="02020603050405020304" pitchFamily="18" charset="0"/>
              </a:rPr>
              <a:t> </a:t>
            </a:r>
            <a:endParaRPr lang="en-GB" sz="1200" dirty="0">
              <a:effectLst/>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Times New Roman" panose="02020603050405020304" pitchFamily="18" charset="0"/>
              </a:rPr>
              <a:t>Aiming High</a:t>
            </a:r>
            <a:endParaRPr lang="en-GB" sz="1200" dirty="0">
              <a:effectLst/>
              <a:latin typeface="Calibri" panose="020F0502020204030204" pitchFamily="34" charset="0"/>
              <a:ea typeface="Calibri" panose="020F0502020204030204" pitchFamily="34" charset="0"/>
            </a:endParaRPr>
          </a:p>
          <a:p>
            <a:r>
              <a:rPr lang="en-GB" sz="1200" u="sng" dirty="0">
                <a:solidFill>
                  <a:srgbClr val="0000FF"/>
                </a:solidFill>
                <a:effectLst/>
                <a:latin typeface="Calibri" panose="020F0502020204030204" pitchFamily="34" charset="0"/>
                <a:ea typeface="Times New Roman" panose="02020603050405020304" pitchFamily="18" charset="0"/>
                <a:hlinkClick r:id="rId8"/>
              </a:rPr>
              <a:t>https://hub.skillsbuilder.org/resources/aiming-high-overview/</a:t>
            </a:r>
            <a:endParaRPr lang="en-GB" sz="1200" dirty="0">
              <a:effectLst/>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Times New Roman" panose="02020603050405020304" pitchFamily="18" charset="0"/>
              </a:rPr>
              <a:t> </a:t>
            </a:r>
            <a:endParaRPr lang="en-GB" sz="1200" dirty="0">
              <a:effectLst/>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Times New Roman" panose="02020603050405020304" pitchFamily="18" charset="0"/>
              </a:rPr>
              <a:t>Teamwork</a:t>
            </a:r>
            <a:endParaRPr lang="en-GB" sz="1200" dirty="0">
              <a:effectLst/>
              <a:latin typeface="Calibri" panose="020F0502020204030204" pitchFamily="34" charset="0"/>
              <a:ea typeface="Calibri" panose="020F0502020204030204" pitchFamily="34" charset="0"/>
            </a:endParaRPr>
          </a:p>
          <a:p>
            <a:r>
              <a:rPr lang="en-GB" sz="1200" u="sng" dirty="0">
                <a:solidFill>
                  <a:srgbClr val="0000FF"/>
                </a:solidFill>
                <a:effectLst/>
                <a:latin typeface="Calibri" panose="020F0502020204030204" pitchFamily="34" charset="0"/>
                <a:ea typeface="Times New Roman" panose="02020603050405020304" pitchFamily="18" charset="0"/>
                <a:hlinkClick r:id="rId9"/>
              </a:rPr>
              <a:t>https://hub.skillsbuilder.org/resources/teamwork-overview/</a:t>
            </a:r>
            <a:endParaRPr lang="en-GB" sz="1200" dirty="0">
              <a:effectLst/>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Times New Roman" panose="02020603050405020304" pitchFamily="18" charset="0"/>
              </a:rPr>
              <a:t> </a:t>
            </a:r>
            <a:endParaRPr lang="en-GB" sz="1200" dirty="0">
              <a:effectLst/>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Times New Roman" panose="02020603050405020304" pitchFamily="18" charset="0"/>
              </a:rPr>
              <a:t>Leadership</a:t>
            </a:r>
            <a:endParaRPr lang="en-GB" sz="1200" dirty="0">
              <a:effectLst/>
              <a:latin typeface="Calibri" panose="020F0502020204030204" pitchFamily="34" charset="0"/>
              <a:ea typeface="Calibri" panose="020F0502020204030204" pitchFamily="34" charset="0"/>
            </a:endParaRPr>
          </a:p>
          <a:p>
            <a:r>
              <a:rPr lang="en-GB" sz="1200" u="sng" dirty="0">
                <a:solidFill>
                  <a:srgbClr val="0000FF"/>
                </a:solidFill>
                <a:effectLst/>
                <a:latin typeface="Calibri" panose="020F0502020204030204" pitchFamily="34" charset="0"/>
                <a:ea typeface="Times New Roman" panose="02020603050405020304" pitchFamily="18" charset="0"/>
                <a:hlinkClick r:id="rId10"/>
              </a:rPr>
              <a:t>https://hub.skillsbuilder.org/resources/leadership-overview/</a:t>
            </a:r>
            <a:endParaRPr lang="en-GB" sz="1200" dirty="0">
              <a:effectLst/>
              <a:latin typeface="Calibri" panose="020F0502020204030204" pitchFamily="34" charset="0"/>
              <a:ea typeface="Calibri" panose="020F0502020204030204" pitchFamily="34" charset="0"/>
            </a:endParaRP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Use the highlighted short lessons as starters/extension/homework tasks</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There’s over 300 Short Lessons and a suite of other resources too. We have highlighted 3 essential skills that are likely to come up in your lessons. These Short Lessons are perfect for pastoral time and starters/plenaries. You can register here to access these resources: https://hub.skillsbuilder.org/account/login/</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Encourage students to measure their own skills via the Skills Builder  Skills Benchmark Tool: https://www.skillsbuilder.org/benchmark</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US" dirty="0"/>
          </a:p>
        </p:txBody>
      </p:sp>
      <p:sp>
        <p:nvSpPr>
          <p:cNvPr id="4" name="Slide Number Placeholder 3"/>
          <p:cNvSpPr>
            <a:spLocks noGrp="1"/>
          </p:cNvSpPr>
          <p:nvPr>
            <p:ph type="sldNum" sz="quarter" idx="5"/>
          </p:nvPr>
        </p:nvSpPr>
        <p:spPr/>
        <p:txBody>
          <a:bodyPr/>
          <a:lstStyle/>
          <a:p>
            <a:fld id="{5427FA38-E476-468F-BBCA-7E6E019007F0}" type="slidenum">
              <a:rPr lang="en-GB" smtClean="0"/>
              <a:t>8</a:t>
            </a:fld>
            <a:endParaRPr lang="en-GB"/>
          </a:p>
        </p:txBody>
      </p:sp>
    </p:spTree>
    <p:extLst>
      <p:ext uri="{BB962C8B-B14F-4D97-AF65-F5344CB8AC3E}">
        <p14:creationId xmlns:p14="http://schemas.microsoft.com/office/powerpoint/2010/main" val="4150059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How to use this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resource can be set as a KS3 H/W task to encourage students to understand where your subject can take them and to engage in a research task about those roles using National Career Service </a:t>
            </a:r>
            <a:r>
              <a:rPr kumimoji="0" lang="en-GB" sz="1200" b="0" i="0" u="none" strike="noStrike" kern="1200" cap="none" spc="0" normalizeH="0" baseline="0" noProof="0" dirty="0">
                <a:ln>
                  <a:noFill/>
                </a:ln>
                <a:solidFill>
                  <a:prstClr val="black"/>
                </a:solidFill>
                <a:effectLst/>
                <a:uLnTx/>
                <a:uFillTx/>
                <a:latin typeface="+mn-lt"/>
                <a:ea typeface="+mn-ea"/>
                <a:cs typeface="+mn-cs"/>
              </a:rPr>
              <a:t>https://</a:t>
            </a:r>
            <a:r>
              <a:rPr kumimoji="0" lang="en-GB" sz="1200" b="0" i="0" u="none" strike="noStrike" kern="1200" cap="none" spc="0" normalizeH="0" baseline="0" noProof="0" dirty="0" err="1">
                <a:ln>
                  <a:noFill/>
                </a:ln>
                <a:solidFill>
                  <a:prstClr val="black"/>
                </a:solidFill>
                <a:effectLst/>
                <a:uLnTx/>
                <a:uFillTx/>
                <a:latin typeface="+mn-lt"/>
                <a:ea typeface="+mn-ea"/>
                <a:cs typeface="+mn-cs"/>
              </a:rPr>
              <a:t>nationalcareers.service.gov.uk</a:t>
            </a:r>
            <a:r>
              <a:rPr kumimoji="0" lang="en-GB" sz="1200" b="0" i="0" u="none" strike="noStrike" kern="1200" cap="none" spc="0" normalizeH="0" baseline="0" noProof="0" dirty="0">
                <a:ln>
                  <a:noFill/>
                </a:ln>
                <a:solidFill>
                  <a:prstClr val="black"/>
                </a:solidFill>
                <a:effectLst/>
                <a:uLnTx/>
                <a:uFillTx/>
                <a:latin typeface="+mn-lt"/>
                <a:ea typeface="+mn-ea"/>
                <a:cs typeface="+mn-cs"/>
              </a:rPr>
              <a:t>/explore-careers</a:t>
            </a:r>
          </a:p>
          <a:p>
            <a:endParaRPr lang="en-GB" dirty="0"/>
          </a:p>
          <a:p>
            <a:r>
              <a:rPr lang="en-GB" b="1" dirty="0"/>
              <a:t>Ideas: </a:t>
            </a:r>
          </a:p>
          <a:p>
            <a:r>
              <a:rPr lang="en-GB" dirty="0"/>
              <a:t>Use this research task as a basis for a presentation/discussion task in class</a:t>
            </a:r>
          </a:p>
          <a:p>
            <a:r>
              <a:rPr lang="en-GB" dirty="0"/>
              <a:t>Consider parental engagement and how students can reflect on their learning on the relevance of your subject with parents/trusted adults</a:t>
            </a:r>
          </a:p>
          <a:p>
            <a:endParaRPr lang="en-US" dirty="0"/>
          </a:p>
        </p:txBody>
      </p:sp>
      <p:sp>
        <p:nvSpPr>
          <p:cNvPr id="4" name="Slide Number Placeholder 3"/>
          <p:cNvSpPr>
            <a:spLocks noGrp="1"/>
          </p:cNvSpPr>
          <p:nvPr>
            <p:ph type="sldNum" sz="quarter" idx="5"/>
          </p:nvPr>
        </p:nvSpPr>
        <p:spPr/>
        <p:txBody>
          <a:bodyPr/>
          <a:lstStyle/>
          <a:p>
            <a:fld id="{5427FA38-E476-468F-BBCA-7E6E019007F0}" type="slidenum">
              <a:rPr lang="en-GB" smtClean="0"/>
              <a:t>9</a:t>
            </a:fld>
            <a:endParaRPr lang="en-GB"/>
          </a:p>
        </p:txBody>
      </p:sp>
    </p:spTree>
    <p:extLst>
      <p:ext uri="{BB962C8B-B14F-4D97-AF65-F5344CB8AC3E}">
        <p14:creationId xmlns:p14="http://schemas.microsoft.com/office/powerpoint/2010/main" val="898712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0148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556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32355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4699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489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151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1516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0428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01779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E0DEDA">
            <a:alpha val="3000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0262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DD0F38-A851-E945-B8E5-659F38467524}"/>
              </a:ext>
            </a:extLst>
          </p:cNvPr>
          <p:cNvSpPr txBox="1"/>
          <p:nvPr userDrawn="1"/>
        </p:nvSpPr>
        <p:spPr>
          <a:xfrm>
            <a:off x="1365504" y="197510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122282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4349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1024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5745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3264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9113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2925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29832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10.xml"/><Relationship Id="rId1" Type="http://schemas.openxmlformats.org/officeDocument/2006/relationships/slideLayout" Target="../slideLayouts/slideLayout12.xml"/><Relationship Id="rId5" Type="http://schemas.openxmlformats.org/officeDocument/2006/relationships/image" Target="../media/image3.emf"/><Relationship Id="rId4" Type="http://schemas.openxmlformats.org/officeDocument/2006/relationships/image" Target="../media/image10.emf"/></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11.xml"/><Relationship Id="rId1" Type="http://schemas.openxmlformats.org/officeDocument/2006/relationships/slideLayout" Target="../slideLayouts/slideLayout13.xml"/><Relationship Id="rId5" Type="http://schemas.openxmlformats.org/officeDocument/2006/relationships/image" Target="../media/image3.emf"/><Relationship Id="rId4" Type="http://schemas.openxmlformats.org/officeDocument/2006/relationships/image" Target="../media/image10.emf"/></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theme" Target="../theme/theme12.xml"/><Relationship Id="rId1" Type="http://schemas.openxmlformats.org/officeDocument/2006/relationships/slideLayout" Target="../slideLayouts/slideLayout14.xml"/><Relationship Id="rId5" Type="http://schemas.openxmlformats.org/officeDocument/2006/relationships/image" Target="../media/image3.emf"/><Relationship Id="rId4" Type="http://schemas.openxmlformats.org/officeDocument/2006/relationships/image" Target="../media/image10.emf"/></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theme" Target="../theme/theme13.xml"/><Relationship Id="rId1" Type="http://schemas.openxmlformats.org/officeDocument/2006/relationships/slideLayout" Target="../slideLayouts/slideLayout15.xml"/><Relationship Id="rId5" Type="http://schemas.openxmlformats.org/officeDocument/2006/relationships/image" Target="../media/image3.emf"/><Relationship Id="rId4" Type="http://schemas.openxmlformats.org/officeDocument/2006/relationships/image" Target="../media/image10.emf"/></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theme" Target="../theme/theme14.xml"/><Relationship Id="rId1" Type="http://schemas.openxmlformats.org/officeDocument/2006/relationships/slideLayout" Target="../slideLayouts/slideLayout16.xml"/><Relationship Id="rId5" Type="http://schemas.openxmlformats.org/officeDocument/2006/relationships/image" Target="../media/image3.emf"/><Relationship Id="rId4" Type="http://schemas.openxmlformats.org/officeDocument/2006/relationships/image" Target="../media/image10.emf"/></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theme" Target="../theme/theme15.xml"/><Relationship Id="rId1" Type="http://schemas.openxmlformats.org/officeDocument/2006/relationships/slideLayout" Target="../slideLayouts/slideLayout17.xml"/><Relationship Id="rId5" Type="http://schemas.openxmlformats.org/officeDocument/2006/relationships/image" Target="../media/image3.emf"/><Relationship Id="rId4" Type="http://schemas.openxmlformats.org/officeDocument/2006/relationships/image" Target="../media/image10.emf"/></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theme" Target="../theme/theme16.xml"/><Relationship Id="rId1" Type="http://schemas.openxmlformats.org/officeDocument/2006/relationships/slideLayout" Target="../slideLayouts/slideLayout18.xml"/><Relationship Id="rId5" Type="http://schemas.openxmlformats.org/officeDocument/2006/relationships/image" Target="../media/image3.emf"/><Relationship Id="rId4" Type="http://schemas.openxmlformats.org/officeDocument/2006/relationships/image" Target="../media/image10.emf"/></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3.emf"/><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5.xml"/><Relationship Id="rId4" Type="http://schemas.openxmlformats.org/officeDocument/2006/relationships/image" Target="../media/image3.em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6.xml"/><Relationship Id="rId4" Type="http://schemas.openxmlformats.org/officeDocument/2006/relationships/image" Target="../media/image3.emf"/></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theme" Target="../theme/theme5.xml"/><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8.emf"/></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theme" Target="../theme/theme6.xml"/><Relationship Id="rId1" Type="http://schemas.openxmlformats.org/officeDocument/2006/relationships/slideLayout" Target="../slideLayouts/slideLayout8.xml"/><Relationship Id="rId5" Type="http://schemas.openxmlformats.org/officeDocument/2006/relationships/image" Target="../media/image3.emf"/><Relationship Id="rId4" Type="http://schemas.openxmlformats.org/officeDocument/2006/relationships/image" Target="../media/image8.emf"/></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7.xml"/><Relationship Id="rId1" Type="http://schemas.openxmlformats.org/officeDocument/2006/relationships/slideLayout" Target="../slideLayouts/slideLayout9.xml"/><Relationship Id="rId5" Type="http://schemas.openxmlformats.org/officeDocument/2006/relationships/image" Target="../media/image3.emf"/><Relationship Id="rId4" Type="http://schemas.openxmlformats.org/officeDocument/2006/relationships/image" Target="../media/image10.emf"/></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8.xml"/><Relationship Id="rId1" Type="http://schemas.openxmlformats.org/officeDocument/2006/relationships/slideLayout" Target="../slideLayouts/slideLayout10.xml"/><Relationship Id="rId5" Type="http://schemas.openxmlformats.org/officeDocument/2006/relationships/image" Target="../media/image3.emf"/><Relationship Id="rId4" Type="http://schemas.openxmlformats.org/officeDocument/2006/relationships/image" Target="../media/image10.emf"/></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9.xml"/><Relationship Id="rId1" Type="http://schemas.openxmlformats.org/officeDocument/2006/relationships/slideLayout" Target="../slideLayouts/slideLayout11.xml"/><Relationship Id="rId5" Type="http://schemas.openxmlformats.org/officeDocument/2006/relationships/image" Target="../media/image3.emf"/><Relationship Id="rId4" Type="http://schemas.openxmlformats.org/officeDocument/2006/relationships/image" Target="../media/image10.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30000"/>
          </a:schemeClr>
        </a:solidFill>
        <a:effectLst/>
      </p:bgPr>
    </p:bg>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11413500-33E7-EB42-9310-54A8E3DEA05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9277"/>
          <a:stretch/>
        </p:blipFill>
        <p:spPr>
          <a:xfrm>
            <a:off x="-1" y="609599"/>
            <a:ext cx="5138759" cy="5638800"/>
          </a:xfrm>
          <a:prstGeom prst="rect">
            <a:avLst/>
          </a:prstGeom>
        </p:spPr>
      </p:pic>
      <p:pic>
        <p:nvPicPr>
          <p:cNvPr id="6" name="Picture 5" descr="A close - up of a logo&#10;&#10;Description automatically generated with medium confidence">
            <a:extLst>
              <a:ext uri="{FF2B5EF4-FFF2-40B4-BE49-F238E27FC236}">
                <a16:creationId xmlns:a16="http://schemas.microsoft.com/office/drawing/2014/main" id="{621C441C-8FE7-614D-A1D4-494B625D58D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451707" y="5062329"/>
            <a:ext cx="2589657" cy="1576644"/>
          </a:xfrm>
          <a:prstGeom prst="rect">
            <a:avLst/>
          </a:prstGeom>
        </p:spPr>
      </p:pic>
      <p:pic>
        <p:nvPicPr>
          <p:cNvPr id="11" name="Picture 10">
            <a:extLst>
              <a:ext uri="{FF2B5EF4-FFF2-40B4-BE49-F238E27FC236}">
                <a16:creationId xmlns:a16="http://schemas.microsoft.com/office/drawing/2014/main" id="{8F354253-4C22-574E-923D-19A18B03B97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9828660" y="497139"/>
            <a:ext cx="1847334" cy="754545"/>
          </a:xfrm>
          <a:prstGeom prst="rect">
            <a:avLst/>
          </a:prstGeom>
        </p:spPr>
      </p:pic>
    </p:spTree>
    <p:extLst>
      <p:ext uri="{BB962C8B-B14F-4D97-AF65-F5344CB8AC3E}">
        <p14:creationId xmlns:p14="http://schemas.microsoft.com/office/powerpoint/2010/main" val="1795293439"/>
      </p:ext>
    </p:extLst>
  </p:cSld>
  <p:clrMap bg1="lt1" tx1="dk1" bg2="lt2" tx2="dk2" accent1="accent1" accent2="accent2" accent3="accent3" accent4="accent4" accent5="accent5" accent6="accent6" hlink="hlink" folHlink="folHlink"/>
  <p:sldLayoutIdLst>
    <p:sldLayoutId id="2147483649" r:id="rId1"/>
    <p:sldLayoutId id="214748368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30000"/>
          </a:schemeClr>
        </a:solidFill>
        <a:effectLst/>
      </p:bgPr>
    </p:bg>
    <p:spTree>
      <p:nvGrpSpPr>
        <p:cNvPr id="1" name=""/>
        <p:cNvGrpSpPr/>
        <p:nvPr/>
      </p:nvGrpSpPr>
      <p:grpSpPr>
        <a:xfrm>
          <a:off x="0" y="0"/>
          <a:ext cx="0" cy="0"/>
          <a:chOff x="0" y="0"/>
          <a:chExt cx="0" cy="0"/>
        </a:xfrm>
      </p:grpSpPr>
      <p:pic>
        <p:nvPicPr>
          <p:cNvPr id="4" name="Picture 3" descr="Shape, arrow&#10;&#10;Description automatically generated">
            <a:extLst>
              <a:ext uri="{FF2B5EF4-FFF2-40B4-BE49-F238E27FC236}">
                <a16:creationId xmlns:a16="http://schemas.microsoft.com/office/drawing/2014/main" id="{632DDE11-F385-D245-A1B5-802FA956BE9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0126" b="30126"/>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9ABF09B-0349-A54E-82E5-EBDF6E9A60C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1537" t="-778" r="-2" b="-780"/>
          <a:stretch/>
        </p:blipFill>
        <p:spPr>
          <a:xfrm>
            <a:off x="1558246" y="804387"/>
            <a:ext cx="9075507" cy="5249225"/>
          </a:xfrm>
          <a:prstGeom prst="rect">
            <a:avLst/>
          </a:prstGeom>
        </p:spPr>
      </p:pic>
      <p:pic>
        <p:nvPicPr>
          <p:cNvPr id="10" name="Picture 9">
            <a:extLst>
              <a:ext uri="{FF2B5EF4-FFF2-40B4-BE49-F238E27FC236}">
                <a16:creationId xmlns:a16="http://schemas.microsoft.com/office/drawing/2014/main" id="{1E379EAF-8746-AF46-92A0-064D3EE51CBA}"/>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60060" y="3051726"/>
            <a:ext cx="1847334" cy="754545"/>
          </a:xfrm>
          <a:prstGeom prst="rect">
            <a:avLst/>
          </a:prstGeom>
        </p:spPr>
      </p:pic>
    </p:spTree>
    <p:extLst>
      <p:ext uri="{BB962C8B-B14F-4D97-AF65-F5344CB8AC3E}">
        <p14:creationId xmlns:p14="http://schemas.microsoft.com/office/powerpoint/2010/main" val="2862849775"/>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30000"/>
          </a:schemeClr>
        </a:solidFill>
        <a:effectLst/>
      </p:bgPr>
    </p:bg>
    <p:spTree>
      <p:nvGrpSpPr>
        <p:cNvPr id="1" name=""/>
        <p:cNvGrpSpPr/>
        <p:nvPr/>
      </p:nvGrpSpPr>
      <p:grpSpPr>
        <a:xfrm>
          <a:off x="0" y="0"/>
          <a:ext cx="0" cy="0"/>
          <a:chOff x="0" y="0"/>
          <a:chExt cx="0" cy="0"/>
        </a:xfrm>
      </p:grpSpPr>
      <p:pic>
        <p:nvPicPr>
          <p:cNvPr id="3" name="Picture 2" descr="A picture containing text, whiteboard&#10;&#10;Description automatically generated">
            <a:extLst>
              <a:ext uri="{FF2B5EF4-FFF2-40B4-BE49-F238E27FC236}">
                <a16:creationId xmlns:a16="http://schemas.microsoft.com/office/drawing/2014/main" id="{6E601D5B-7D65-0945-B457-A7330D051FA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753" t="31717" r="3067" b="30404"/>
          <a:stretch/>
        </p:blipFill>
        <p:spPr>
          <a:xfrm>
            <a:off x="0" y="-1"/>
            <a:ext cx="12191999" cy="6858001"/>
          </a:xfrm>
          <a:prstGeom prst="rect">
            <a:avLst/>
          </a:prstGeom>
        </p:spPr>
      </p:pic>
      <p:pic>
        <p:nvPicPr>
          <p:cNvPr id="5" name="Picture 4">
            <a:extLst>
              <a:ext uri="{FF2B5EF4-FFF2-40B4-BE49-F238E27FC236}">
                <a16:creationId xmlns:a16="http://schemas.microsoft.com/office/drawing/2014/main" id="{99ABF09B-0349-A54E-82E5-EBDF6E9A60C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1537" t="-778" r="-2" b="-780"/>
          <a:stretch/>
        </p:blipFill>
        <p:spPr>
          <a:xfrm>
            <a:off x="1558246" y="804387"/>
            <a:ext cx="9075507" cy="5249225"/>
          </a:xfrm>
          <a:prstGeom prst="rect">
            <a:avLst/>
          </a:prstGeom>
        </p:spPr>
      </p:pic>
      <p:pic>
        <p:nvPicPr>
          <p:cNvPr id="10" name="Picture 9">
            <a:extLst>
              <a:ext uri="{FF2B5EF4-FFF2-40B4-BE49-F238E27FC236}">
                <a16:creationId xmlns:a16="http://schemas.microsoft.com/office/drawing/2014/main" id="{1E379EAF-8746-AF46-92A0-064D3EE51CBA}"/>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60060" y="3051726"/>
            <a:ext cx="1847334" cy="754545"/>
          </a:xfrm>
          <a:prstGeom prst="rect">
            <a:avLst/>
          </a:prstGeom>
        </p:spPr>
      </p:pic>
    </p:spTree>
    <p:extLst>
      <p:ext uri="{BB962C8B-B14F-4D97-AF65-F5344CB8AC3E}">
        <p14:creationId xmlns:p14="http://schemas.microsoft.com/office/powerpoint/2010/main" val="2149223894"/>
      </p:ext>
    </p:extLst>
  </p:cSld>
  <p:clrMap bg1="lt1" tx1="dk1" bg2="lt2" tx2="dk2" accent1="accent1" accent2="accent2" accent3="accent3" accent4="accent4" accent5="accent5" accent6="accent6" hlink="hlink" folHlink="folHlink"/>
  <p:sldLayoutIdLst>
    <p:sldLayoutId id="214748367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30000"/>
          </a:schemeClr>
        </a:solidFill>
        <a:effectLst/>
      </p:bgPr>
    </p:bg>
    <p:spTree>
      <p:nvGrpSpPr>
        <p:cNvPr id="1" name=""/>
        <p:cNvGrpSpPr/>
        <p:nvPr/>
      </p:nvGrpSpPr>
      <p:grpSpPr>
        <a:xfrm>
          <a:off x="0" y="0"/>
          <a:ext cx="0" cy="0"/>
          <a:chOff x="0" y="0"/>
          <a:chExt cx="0" cy="0"/>
        </a:xfrm>
      </p:grpSpPr>
      <p:pic>
        <p:nvPicPr>
          <p:cNvPr id="4" name="Picture 3" descr="Shape, rectangle&#10;&#10;Description automatically generated">
            <a:extLst>
              <a:ext uri="{FF2B5EF4-FFF2-40B4-BE49-F238E27FC236}">
                <a16:creationId xmlns:a16="http://schemas.microsoft.com/office/drawing/2014/main" id="{3D61F739-1D0F-FB43-9D5E-CE194FF772C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5426" b="24826"/>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9ABF09B-0349-A54E-82E5-EBDF6E9A60C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1537" t="-778" r="-2" b="-780"/>
          <a:stretch/>
        </p:blipFill>
        <p:spPr>
          <a:xfrm>
            <a:off x="1558246" y="804387"/>
            <a:ext cx="9075507" cy="5249225"/>
          </a:xfrm>
          <a:prstGeom prst="rect">
            <a:avLst/>
          </a:prstGeom>
        </p:spPr>
      </p:pic>
      <p:pic>
        <p:nvPicPr>
          <p:cNvPr id="10" name="Picture 9">
            <a:extLst>
              <a:ext uri="{FF2B5EF4-FFF2-40B4-BE49-F238E27FC236}">
                <a16:creationId xmlns:a16="http://schemas.microsoft.com/office/drawing/2014/main" id="{1E379EAF-8746-AF46-92A0-064D3EE51CBA}"/>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60060" y="3051726"/>
            <a:ext cx="1847334" cy="754545"/>
          </a:xfrm>
          <a:prstGeom prst="rect">
            <a:avLst/>
          </a:prstGeom>
        </p:spPr>
      </p:pic>
    </p:spTree>
    <p:extLst>
      <p:ext uri="{BB962C8B-B14F-4D97-AF65-F5344CB8AC3E}">
        <p14:creationId xmlns:p14="http://schemas.microsoft.com/office/powerpoint/2010/main" val="1102467180"/>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30000"/>
          </a:schemeClr>
        </a:solidFill>
        <a:effectLst/>
      </p:bgPr>
    </p:bg>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a16="http://schemas.microsoft.com/office/drawing/2014/main" id="{B058A61C-F470-694B-8C72-D1C4BFD0D3F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9059" t="45855" r="2131" b="18802"/>
          <a:stretch/>
        </p:blipFill>
        <p:spPr>
          <a:xfrm>
            <a:off x="0" y="-1"/>
            <a:ext cx="12191999" cy="6858001"/>
          </a:xfrm>
          <a:prstGeom prst="rect">
            <a:avLst/>
          </a:prstGeom>
        </p:spPr>
      </p:pic>
      <p:pic>
        <p:nvPicPr>
          <p:cNvPr id="5" name="Picture 4">
            <a:extLst>
              <a:ext uri="{FF2B5EF4-FFF2-40B4-BE49-F238E27FC236}">
                <a16:creationId xmlns:a16="http://schemas.microsoft.com/office/drawing/2014/main" id="{99ABF09B-0349-A54E-82E5-EBDF6E9A60C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1537" t="-778" r="-2" b="-780"/>
          <a:stretch/>
        </p:blipFill>
        <p:spPr>
          <a:xfrm>
            <a:off x="1558246" y="804387"/>
            <a:ext cx="9075507" cy="5249225"/>
          </a:xfrm>
          <a:prstGeom prst="rect">
            <a:avLst/>
          </a:prstGeom>
        </p:spPr>
      </p:pic>
      <p:pic>
        <p:nvPicPr>
          <p:cNvPr id="10" name="Picture 9">
            <a:extLst>
              <a:ext uri="{FF2B5EF4-FFF2-40B4-BE49-F238E27FC236}">
                <a16:creationId xmlns:a16="http://schemas.microsoft.com/office/drawing/2014/main" id="{1E379EAF-8746-AF46-92A0-064D3EE51CBA}"/>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60060" y="3051726"/>
            <a:ext cx="1847334" cy="754545"/>
          </a:xfrm>
          <a:prstGeom prst="rect">
            <a:avLst/>
          </a:prstGeom>
        </p:spPr>
      </p:pic>
    </p:spTree>
    <p:extLst>
      <p:ext uri="{BB962C8B-B14F-4D97-AF65-F5344CB8AC3E}">
        <p14:creationId xmlns:p14="http://schemas.microsoft.com/office/powerpoint/2010/main" val="1596523407"/>
      </p:ext>
    </p:extLst>
  </p:cSld>
  <p:clrMap bg1="lt1" tx1="dk1" bg2="lt2" tx2="dk2" accent1="accent1" accent2="accent2" accent3="accent3" accent4="accent4" accent5="accent5" accent6="accent6" hlink="hlink" folHlink="folHlink"/>
  <p:sldLayoutIdLst>
    <p:sldLayoutId id="214748368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30000"/>
          </a:schemeClr>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9BE7B816-B614-BB40-BAB3-EC5B22A5F34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0126" b="30126"/>
          <a:stretch/>
        </p:blipFill>
        <p:spPr>
          <a:xfrm>
            <a:off x="0" y="-1"/>
            <a:ext cx="12192000" cy="6858002"/>
          </a:xfrm>
          <a:prstGeom prst="rect">
            <a:avLst/>
          </a:prstGeom>
        </p:spPr>
      </p:pic>
      <p:pic>
        <p:nvPicPr>
          <p:cNvPr id="5" name="Picture 4">
            <a:extLst>
              <a:ext uri="{FF2B5EF4-FFF2-40B4-BE49-F238E27FC236}">
                <a16:creationId xmlns:a16="http://schemas.microsoft.com/office/drawing/2014/main" id="{99ABF09B-0349-A54E-82E5-EBDF6E9A60C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1537" t="-778" r="-2" b="-780"/>
          <a:stretch/>
        </p:blipFill>
        <p:spPr>
          <a:xfrm>
            <a:off x="1558246" y="804387"/>
            <a:ext cx="9075507" cy="5249225"/>
          </a:xfrm>
          <a:prstGeom prst="rect">
            <a:avLst/>
          </a:prstGeom>
        </p:spPr>
      </p:pic>
      <p:pic>
        <p:nvPicPr>
          <p:cNvPr id="10" name="Picture 9">
            <a:extLst>
              <a:ext uri="{FF2B5EF4-FFF2-40B4-BE49-F238E27FC236}">
                <a16:creationId xmlns:a16="http://schemas.microsoft.com/office/drawing/2014/main" id="{1E379EAF-8746-AF46-92A0-064D3EE51CBA}"/>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60060" y="3051726"/>
            <a:ext cx="1847334" cy="754545"/>
          </a:xfrm>
          <a:prstGeom prst="rect">
            <a:avLst/>
          </a:prstGeom>
        </p:spPr>
      </p:pic>
    </p:spTree>
    <p:extLst>
      <p:ext uri="{BB962C8B-B14F-4D97-AF65-F5344CB8AC3E}">
        <p14:creationId xmlns:p14="http://schemas.microsoft.com/office/powerpoint/2010/main" val="1234093823"/>
      </p:ext>
    </p:extLst>
  </p:cSld>
  <p:clrMap bg1="lt1" tx1="dk1" bg2="lt2" tx2="dk2" accent1="accent1" accent2="accent2" accent3="accent3" accent4="accent4" accent5="accent5" accent6="accent6" hlink="hlink" folHlink="folHlink"/>
  <p:sldLayoutIdLst>
    <p:sldLayoutId id="214748368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3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585613-9F82-2949-B840-4E0225291AF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6045" b="24158"/>
          <a:stretch/>
        </p:blipFill>
        <p:spPr>
          <a:xfrm>
            <a:off x="0" y="-1"/>
            <a:ext cx="12191999" cy="6858001"/>
          </a:xfrm>
          <a:prstGeom prst="rect">
            <a:avLst/>
          </a:prstGeom>
        </p:spPr>
      </p:pic>
      <p:pic>
        <p:nvPicPr>
          <p:cNvPr id="5" name="Picture 4">
            <a:extLst>
              <a:ext uri="{FF2B5EF4-FFF2-40B4-BE49-F238E27FC236}">
                <a16:creationId xmlns:a16="http://schemas.microsoft.com/office/drawing/2014/main" id="{99ABF09B-0349-A54E-82E5-EBDF6E9A60C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1537" t="-778" r="-2" b="-780"/>
          <a:stretch/>
        </p:blipFill>
        <p:spPr>
          <a:xfrm>
            <a:off x="1558246" y="804387"/>
            <a:ext cx="9075507" cy="5249225"/>
          </a:xfrm>
          <a:prstGeom prst="rect">
            <a:avLst/>
          </a:prstGeom>
        </p:spPr>
      </p:pic>
      <p:pic>
        <p:nvPicPr>
          <p:cNvPr id="10" name="Picture 9">
            <a:extLst>
              <a:ext uri="{FF2B5EF4-FFF2-40B4-BE49-F238E27FC236}">
                <a16:creationId xmlns:a16="http://schemas.microsoft.com/office/drawing/2014/main" id="{1E379EAF-8746-AF46-92A0-064D3EE51CBA}"/>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60060" y="3051726"/>
            <a:ext cx="1847334" cy="754545"/>
          </a:xfrm>
          <a:prstGeom prst="rect">
            <a:avLst/>
          </a:prstGeom>
        </p:spPr>
      </p:pic>
    </p:spTree>
    <p:extLst>
      <p:ext uri="{BB962C8B-B14F-4D97-AF65-F5344CB8AC3E}">
        <p14:creationId xmlns:p14="http://schemas.microsoft.com/office/powerpoint/2010/main" val="3922532116"/>
      </p:ext>
    </p:extLst>
  </p:cSld>
  <p:clrMap bg1="lt1" tx1="dk1" bg2="lt2" tx2="dk2" accent1="accent1" accent2="accent2" accent3="accent3" accent4="accent4" accent5="accent5" accent6="accent6" hlink="hlink" folHlink="folHlink"/>
  <p:sldLayoutIdLst>
    <p:sldLayoutId id="214748368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rgbClr val="E0DEDA">
            <a:alpha val="30000"/>
          </a:srgbClr>
        </a:solidFill>
        <a:effectLst/>
      </p:bgPr>
    </p:bg>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a16="http://schemas.microsoft.com/office/drawing/2014/main" id="{B058A61C-F470-694B-8C72-D1C4BFD0D3F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9059" t="45855" r="2131" b="18802"/>
          <a:stretch/>
        </p:blipFill>
        <p:spPr>
          <a:xfrm>
            <a:off x="0" y="-1"/>
            <a:ext cx="12191999" cy="6858001"/>
          </a:xfrm>
          <a:prstGeom prst="rect">
            <a:avLst/>
          </a:prstGeom>
        </p:spPr>
      </p:pic>
      <p:pic>
        <p:nvPicPr>
          <p:cNvPr id="5" name="Picture 4">
            <a:extLst>
              <a:ext uri="{FF2B5EF4-FFF2-40B4-BE49-F238E27FC236}">
                <a16:creationId xmlns:a16="http://schemas.microsoft.com/office/drawing/2014/main" id="{99ABF09B-0349-A54E-82E5-EBDF6E9A60C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1537" t="-778" r="-2" b="-780"/>
          <a:stretch/>
        </p:blipFill>
        <p:spPr>
          <a:xfrm>
            <a:off x="1558246" y="804387"/>
            <a:ext cx="9075507" cy="5249225"/>
          </a:xfrm>
          <a:prstGeom prst="rect">
            <a:avLst/>
          </a:prstGeom>
        </p:spPr>
      </p:pic>
      <p:pic>
        <p:nvPicPr>
          <p:cNvPr id="10" name="Picture 9">
            <a:extLst>
              <a:ext uri="{FF2B5EF4-FFF2-40B4-BE49-F238E27FC236}">
                <a16:creationId xmlns:a16="http://schemas.microsoft.com/office/drawing/2014/main" id="{1E379EAF-8746-AF46-92A0-064D3EE51CBA}"/>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60060" y="3051726"/>
            <a:ext cx="1847334" cy="754545"/>
          </a:xfrm>
          <a:prstGeom prst="rect">
            <a:avLst/>
          </a:prstGeom>
        </p:spPr>
      </p:pic>
    </p:spTree>
    <p:extLst>
      <p:ext uri="{BB962C8B-B14F-4D97-AF65-F5344CB8AC3E}">
        <p14:creationId xmlns:p14="http://schemas.microsoft.com/office/powerpoint/2010/main" val="927719524"/>
      </p:ext>
    </p:extLst>
  </p:cSld>
  <p:clrMap bg1="lt1" tx1="dk1" bg2="lt2" tx2="dk2" accent1="accent1" accent2="accent2" accent3="accent3" accent4="accent4" accent5="accent5" accent6="accent6" hlink="hlink" folHlink="folHlink"/>
  <p:sldLayoutIdLst>
    <p:sldLayoutId id="214748368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30000"/>
          </a:schemeClr>
        </a:solidFill>
        <a:effectLst/>
      </p:bgPr>
    </p:bg>
    <p:spTree>
      <p:nvGrpSpPr>
        <p:cNvPr id="1" name=""/>
        <p:cNvGrpSpPr/>
        <p:nvPr/>
      </p:nvGrpSpPr>
      <p:grpSpPr>
        <a:xfrm>
          <a:off x="0" y="0"/>
          <a:ext cx="0" cy="0"/>
          <a:chOff x="0" y="0"/>
          <a:chExt cx="0" cy="0"/>
        </a:xfrm>
      </p:grpSpPr>
      <p:pic>
        <p:nvPicPr>
          <p:cNvPr id="4" name="Picture 3" descr="A close - up of a logo&#10;&#10;Description automatically generated with medium confidence">
            <a:extLst>
              <a:ext uri="{FF2B5EF4-FFF2-40B4-BE49-F238E27FC236}">
                <a16:creationId xmlns:a16="http://schemas.microsoft.com/office/drawing/2014/main" id="{208B1D31-85DD-724E-999C-37624192C71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809938" y="288932"/>
            <a:ext cx="1180583" cy="718767"/>
          </a:xfrm>
          <a:prstGeom prst="rect">
            <a:avLst/>
          </a:prstGeom>
        </p:spPr>
      </p:pic>
      <p:pic>
        <p:nvPicPr>
          <p:cNvPr id="11" name="Picture 10">
            <a:extLst>
              <a:ext uri="{FF2B5EF4-FFF2-40B4-BE49-F238E27FC236}">
                <a16:creationId xmlns:a16="http://schemas.microsoft.com/office/drawing/2014/main" id="{8F354253-4C22-574E-923D-19A18B03B971}"/>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0382062" y="361232"/>
            <a:ext cx="1405721" cy="574168"/>
          </a:xfrm>
          <a:prstGeom prst="rect">
            <a:avLst/>
          </a:prstGeom>
        </p:spPr>
      </p:pic>
      <p:sp>
        <p:nvSpPr>
          <p:cNvPr id="2" name="TextBox 1">
            <a:extLst>
              <a:ext uri="{FF2B5EF4-FFF2-40B4-BE49-F238E27FC236}">
                <a16:creationId xmlns:a16="http://schemas.microsoft.com/office/drawing/2014/main" id="{0005D8A7-CE7F-954B-9084-DDB830CDAE9C}"/>
              </a:ext>
            </a:extLst>
          </p:cNvPr>
          <p:cNvSpPr txBox="1"/>
          <p:nvPr userDrawn="1"/>
        </p:nvSpPr>
        <p:spPr>
          <a:xfrm>
            <a:off x="312234" y="304496"/>
            <a:ext cx="1628079" cy="646331"/>
          </a:xfrm>
          <a:prstGeom prst="rect">
            <a:avLst/>
          </a:prstGeom>
          <a:noFill/>
        </p:spPr>
        <p:txBody>
          <a:bodyPr wrap="square" rtlCol="0">
            <a:spAutoFit/>
          </a:bodyPr>
          <a:lstStyle/>
          <a:p>
            <a:r>
              <a:rPr lang="en-US" b="1" i="0" dirty="0">
                <a:solidFill>
                  <a:srgbClr val="00A8A8"/>
                </a:solidFill>
                <a:latin typeface="Lato" panose="020F0502020204030203" pitchFamily="34" charset="0"/>
                <a:ea typeface="Lato" panose="020F0502020204030203" pitchFamily="34" charset="0"/>
                <a:cs typeface="Lato" panose="020F0502020204030203" pitchFamily="34" charset="0"/>
              </a:rPr>
              <a:t>My Learning, </a:t>
            </a:r>
          </a:p>
          <a:p>
            <a:r>
              <a:rPr lang="en-US" b="1" i="0" dirty="0">
                <a:solidFill>
                  <a:srgbClr val="00A8A8"/>
                </a:solidFill>
                <a:latin typeface="Lato" panose="020F0502020204030203" pitchFamily="34" charset="0"/>
                <a:ea typeface="Lato" panose="020F0502020204030203" pitchFamily="34" charset="0"/>
                <a:cs typeface="Lato" panose="020F0502020204030203" pitchFamily="34" charset="0"/>
              </a:rPr>
              <a:t>My Future</a:t>
            </a:r>
          </a:p>
        </p:txBody>
      </p:sp>
    </p:spTree>
    <p:extLst>
      <p:ext uri="{BB962C8B-B14F-4D97-AF65-F5344CB8AC3E}">
        <p14:creationId xmlns:p14="http://schemas.microsoft.com/office/powerpoint/2010/main" val="698297009"/>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30000"/>
          </a:schemeClr>
        </a:solidFill>
        <a:effectLst/>
      </p:bgPr>
    </p:bg>
    <p:spTree>
      <p:nvGrpSpPr>
        <p:cNvPr id="1" name=""/>
        <p:cNvGrpSpPr/>
        <p:nvPr/>
      </p:nvGrpSpPr>
      <p:grpSpPr>
        <a:xfrm>
          <a:off x="0" y="0"/>
          <a:ext cx="0" cy="0"/>
          <a:chOff x="0" y="0"/>
          <a:chExt cx="0" cy="0"/>
        </a:xfrm>
      </p:grpSpPr>
      <p:pic>
        <p:nvPicPr>
          <p:cNvPr id="3" name="Picture 2" descr="A close - up of a logo&#10;&#10;Description automatically generated with medium confidence">
            <a:extLst>
              <a:ext uri="{FF2B5EF4-FFF2-40B4-BE49-F238E27FC236}">
                <a16:creationId xmlns:a16="http://schemas.microsoft.com/office/drawing/2014/main" id="{1469C9A1-96D9-A14C-9FAA-F6931C41F5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66824" y="271043"/>
            <a:ext cx="1281176" cy="780010"/>
          </a:xfrm>
          <a:prstGeom prst="rect">
            <a:avLst/>
          </a:prstGeom>
        </p:spPr>
      </p:pic>
      <p:sp>
        <p:nvSpPr>
          <p:cNvPr id="6" name="Rectangle 5">
            <a:extLst>
              <a:ext uri="{FF2B5EF4-FFF2-40B4-BE49-F238E27FC236}">
                <a16:creationId xmlns:a16="http://schemas.microsoft.com/office/drawing/2014/main" id="{028E3022-65D6-6943-8867-348F40BC5FBA}"/>
              </a:ext>
            </a:extLst>
          </p:cNvPr>
          <p:cNvSpPr/>
          <p:nvPr userDrawn="1"/>
        </p:nvSpPr>
        <p:spPr>
          <a:xfrm>
            <a:off x="0" y="0"/>
            <a:ext cx="6096000" cy="6858000"/>
          </a:xfrm>
          <a:prstGeom prst="rect">
            <a:avLst/>
          </a:prstGeom>
          <a:solidFill>
            <a:srgbClr val="E0DED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F354253-4C22-574E-923D-19A18B03B97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382062" y="361232"/>
            <a:ext cx="1405721" cy="574168"/>
          </a:xfrm>
          <a:prstGeom prst="rect">
            <a:avLst/>
          </a:prstGeom>
        </p:spPr>
      </p:pic>
      <p:sp>
        <p:nvSpPr>
          <p:cNvPr id="8" name="TextBox 7">
            <a:extLst>
              <a:ext uri="{FF2B5EF4-FFF2-40B4-BE49-F238E27FC236}">
                <a16:creationId xmlns:a16="http://schemas.microsoft.com/office/drawing/2014/main" id="{183D2414-158B-124B-BFD4-4D6F2850D652}"/>
              </a:ext>
            </a:extLst>
          </p:cNvPr>
          <p:cNvSpPr txBox="1"/>
          <p:nvPr userDrawn="1"/>
        </p:nvSpPr>
        <p:spPr>
          <a:xfrm>
            <a:off x="312234" y="304496"/>
            <a:ext cx="1628079" cy="646331"/>
          </a:xfrm>
          <a:prstGeom prst="rect">
            <a:avLst/>
          </a:prstGeom>
          <a:noFill/>
        </p:spPr>
        <p:txBody>
          <a:bodyPr wrap="square" rtlCol="0">
            <a:spAutoFit/>
          </a:bodyPr>
          <a:lstStyle/>
          <a:p>
            <a:r>
              <a:rPr lang="en-US" b="1" i="0" dirty="0">
                <a:solidFill>
                  <a:srgbClr val="00A8A8"/>
                </a:solidFill>
                <a:latin typeface="Lato" panose="020F0502020204030203" pitchFamily="34" charset="0"/>
                <a:ea typeface="Lato" panose="020F0502020204030203" pitchFamily="34" charset="0"/>
                <a:cs typeface="Lato" panose="020F0502020204030203" pitchFamily="34" charset="0"/>
              </a:rPr>
              <a:t>My Learning, </a:t>
            </a:r>
          </a:p>
          <a:p>
            <a:r>
              <a:rPr lang="en-US" b="1" i="0" dirty="0">
                <a:solidFill>
                  <a:srgbClr val="00A8A8"/>
                </a:solidFill>
                <a:latin typeface="Lato" panose="020F0502020204030203" pitchFamily="34" charset="0"/>
                <a:ea typeface="Lato" panose="020F0502020204030203" pitchFamily="34" charset="0"/>
                <a:cs typeface="Lato" panose="020F0502020204030203" pitchFamily="34" charset="0"/>
              </a:rPr>
              <a:t>My Future</a:t>
            </a:r>
          </a:p>
        </p:txBody>
      </p:sp>
    </p:spTree>
    <p:extLst>
      <p:ext uri="{BB962C8B-B14F-4D97-AF65-F5344CB8AC3E}">
        <p14:creationId xmlns:p14="http://schemas.microsoft.com/office/powerpoint/2010/main" val="1817050735"/>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3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8E3022-65D6-6943-8867-348F40BC5FBA}"/>
              </a:ext>
            </a:extLst>
          </p:cNvPr>
          <p:cNvSpPr/>
          <p:nvPr userDrawn="1"/>
        </p:nvSpPr>
        <p:spPr>
          <a:xfrm>
            <a:off x="0" y="0"/>
            <a:ext cx="3657600" cy="6858000"/>
          </a:xfrm>
          <a:prstGeom prst="rect">
            <a:avLst/>
          </a:prstGeom>
          <a:solidFill>
            <a:srgbClr val="E0DED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 up of a logo&#10;&#10;Description automatically generated with medium confidence">
            <a:extLst>
              <a:ext uri="{FF2B5EF4-FFF2-40B4-BE49-F238E27FC236}">
                <a16:creationId xmlns:a16="http://schemas.microsoft.com/office/drawing/2014/main" id="{6B1C8B10-3890-2F44-8EBB-697E8599AB1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28800" y="304496"/>
            <a:ext cx="1102231" cy="671064"/>
          </a:xfrm>
          <a:prstGeom prst="rect">
            <a:avLst/>
          </a:prstGeom>
        </p:spPr>
      </p:pic>
      <p:pic>
        <p:nvPicPr>
          <p:cNvPr id="11" name="Picture 10">
            <a:extLst>
              <a:ext uri="{FF2B5EF4-FFF2-40B4-BE49-F238E27FC236}">
                <a16:creationId xmlns:a16="http://schemas.microsoft.com/office/drawing/2014/main" id="{8F354253-4C22-574E-923D-19A18B03B97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382062" y="361232"/>
            <a:ext cx="1405721" cy="574168"/>
          </a:xfrm>
          <a:prstGeom prst="rect">
            <a:avLst/>
          </a:prstGeom>
        </p:spPr>
      </p:pic>
      <p:sp>
        <p:nvSpPr>
          <p:cNvPr id="8" name="TextBox 7">
            <a:extLst>
              <a:ext uri="{FF2B5EF4-FFF2-40B4-BE49-F238E27FC236}">
                <a16:creationId xmlns:a16="http://schemas.microsoft.com/office/drawing/2014/main" id="{96971F4F-D866-424A-9674-65B515A09682}"/>
              </a:ext>
            </a:extLst>
          </p:cNvPr>
          <p:cNvSpPr txBox="1"/>
          <p:nvPr userDrawn="1"/>
        </p:nvSpPr>
        <p:spPr>
          <a:xfrm>
            <a:off x="312234" y="304496"/>
            <a:ext cx="1628079" cy="646331"/>
          </a:xfrm>
          <a:prstGeom prst="rect">
            <a:avLst/>
          </a:prstGeom>
          <a:noFill/>
        </p:spPr>
        <p:txBody>
          <a:bodyPr wrap="square" rtlCol="0">
            <a:spAutoFit/>
          </a:bodyPr>
          <a:lstStyle/>
          <a:p>
            <a:r>
              <a:rPr lang="en-US" b="1" i="0" dirty="0">
                <a:solidFill>
                  <a:srgbClr val="00A8A8"/>
                </a:solidFill>
                <a:latin typeface="Lato" panose="020F0502020204030203" pitchFamily="34" charset="0"/>
                <a:ea typeface="Lato" panose="020F0502020204030203" pitchFamily="34" charset="0"/>
                <a:cs typeface="Lato" panose="020F0502020204030203" pitchFamily="34" charset="0"/>
              </a:rPr>
              <a:t>My Learning, </a:t>
            </a:r>
          </a:p>
          <a:p>
            <a:r>
              <a:rPr lang="en-US" b="1" i="0" dirty="0">
                <a:solidFill>
                  <a:srgbClr val="00A8A8"/>
                </a:solidFill>
                <a:latin typeface="Lato" panose="020F0502020204030203" pitchFamily="34" charset="0"/>
                <a:ea typeface="Lato" panose="020F0502020204030203" pitchFamily="34" charset="0"/>
                <a:cs typeface="Lato" panose="020F0502020204030203" pitchFamily="34" charset="0"/>
              </a:rPr>
              <a:t>My Future</a:t>
            </a:r>
          </a:p>
        </p:txBody>
      </p:sp>
    </p:spTree>
    <p:extLst>
      <p:ext uri="{BB962C8B-B14F-4D97-AF65-F5344CB8AC3E}">
        <p14:creationId xmlns:p14="http://schemas.microsoft.com/office/powerpoint/2010/main" val="3369813739"/>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3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B290EC3-79AE-4146-A0C7-B9FFD2B73CF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9750" t="32602" r="14778" b="43748"/>
          <a:stretch/>
        </p:blipFill>
        <p:spPr>
          <a:xfrm>
            <a:off x="-1" y="0"/>
            <a:ext cx="7280719" cy="6858000"/>
          </a:xfrm>
          <a:prstGeom prst="rect">
            <a:avLst/>
          </a:prstGeom>
        </p:spPr>
      </p:pic>
      <p:pic>
        <p:nvPicPr>
          <p:cNvPr id="9" name="Picture 8">
            <a:extLst>
              <a:ext uri="{FF2B5EF4-FFF2-40B4-BE49-F238E27FC236}">
                <a16:creationId xmlns:a16="http://schemas.microsoft.com/office/drawing/2014/main" id="{8D951583-09D9-8440-8BAE-B03A31426D0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20790" t="28792" r="16422" b="42802"/>
          <a:stretch/>
        </p:blipFill>
        <p:spPr>
          <a:xfrm>
            <a:off x="9513107" y="5062330"/>
            <a:ext cx="2466858" cy="1576643"/>
          </a:xfrm>
          <a:prstGeom prst="rect">
            <a:avLst/>
          </a:prstGeom>
        </p:spPr>
      </p:pic>
      <p:pic>
        <p:nvPicPr>
          <p:cNvPr id="11" name="Picture 10">
            <a:extLst>
              <a:ext uri="{FF2B5EF4-FFF2-40B4-BE49-F238E27FC236}">
                <a16:creationId xmlns:a16="http://schemas.microsoft.com/office/drawing/2014/main" id="{8F354253-4C22-574E-923D-19A18B03B971}"/>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9828660" y="497139"/>
            <a:ext cx="1847334" cy="754545"/>
          </a:xfrm>
          <a:prstGeom prst="rect">
            <a:avLst/>
          </a:prstGeom>
        </p:spPr>
      </p:pic>
    </p:spTree>
    <p:extLst>
      <p:ext uri="{BB962C8B-B14F-4D97-AF65-F5344CB8AC3E}">
        <p14:creationId xmlns:p14="http://schemas.microsoft.com/office/powerpoint/2010/main" val="112668780"/>
      </p:ext>
    </p:extLst>
  </p:cSld>
  <p:clrMap bg1="lt1" tx1="dk1" bg2="lt2" tx2="dk2" accent1="accent1" accent2="accent2" accent3="accent3" accent4="accent4" accent5="accent5" accent6="accent6" hlink="hlink" folHlink="folHlink"/>
  <p:sldLayoutIdLst>
    <p:sldLayoutId id="214748366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3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B290EC3-79AE-4146-A0C7-B9FFD2B73CF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9750" t="32602" r="14778" b="43748"/>
          <a:stretch/>
        </p:blipFill>
        <p:spPr>
          <a:xfrm>
            <a:off x="-1" y="0"/>
            <a:ext cx="7280719" cy="6858000"/>
          </a:xfrm>
          <a:prstGeom prst="rect">
            <a:avLst/>
          </a:prstGeom>
        </p:spPr>
      </p:pic>
      <p:pic>
        <p:nvPicPr>
          <p:cNvPr id="9" name="Picture 8">
            <a:extLst>
              <a:ext uri="{FF2B5EF4-FFF2-40B4-BE49-F238E27FC236}">
                <a16:creationId xmlns:a16="http://schemas.microsoft.com/office/drawing/2014/main" id="{8D951583-09D9-8440-8BAE-B03A31426D0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20790" t="28792" r="16422" b="42802"/>
          <a:stretch/>
        </p:blipFill>
        <p:spPr>
          <a:xfrm>
            <a:off x="9513107" y="5062330"/>
            <a:ext cx="2466858" cy="1576643"/>
          </a:xfrm>
          <a:prstGeom prst="rect">
            <a:avLst/>
          </a:prstGeom>
        </p:spPr>
      </p:pic>
      <p:pic>
        <p:nvPicPr>
          <p:cNvPr id="11" name="Picture 10">
            <a:extLst>
              <a:ext uri="{FF2B5EF4-FFF2-40B4-BE49-F238E27FC236}">
                <a16:creationId xmlns:a16="http://schemas.microsoft.com/office/drawing/2014/main" id="{8F354253-4C22-574E-923D-19A18B03B971}"/>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9828660" y="497139"/>
            <a:ext cx="1847334" cy="754545"/>
          </a:xfrm>
          <a:prstGeom prst="rect">
            <a:avLst/>
          </a:prstGeom>
        </p:spPr>
      </p:pic>
    </p:spTree>
    <p:extLst>
      <p:ext uri="{BB962C8B-B14F-4D97-AF65-F5344CB8AC3E}">
        <p14:creationId xmlns:p14="http://schemas.microsoft.com/office/powerpoint/2010/main" val="406033313"/>
      </p:ext>
    </p:extLst>
  </p:cSld>
  <p:clrMap bg1="lt1" tx1="dk1" bg2="lt2" tx2="dk2" accent1="accent1" accent2="accent2" accent3="accent3" accent4="accent4" accent5="accent5" accent6="accent6" hlink="hlink" folHlink="folHlink"/>
  <p:sldLayoutIdLst>
    <p:sldLayoutId id="214748366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30000"/>
          </a:schemeClr>
        </a:solidFill>
        <a:effectLst/>
      </p:bgPr>
    </p:bg>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DD3835C4-CE57-854F-99C2-4A7E6488C40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9ABF09B-0349-A54E-82E5-EBDF6E9A60C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1537" t="-778" r="-2" b="-780"/>
          <a:stretch/>
        </p:blipFill>
        <p:spPr>
          <a:xfrm>
            <a:off x="1558246" y="804387"/>
            <a:ext cx="9075507" cy="5249225"/>
          </a:xfrm>
          <a:prstGeom prst="rect">
            <a:avLst/>
          </a:prstGeom>
        </p:spPr>
      </p:pic>
      <p:pic>
        <p:nvPicPr>
          <p:cNvPr id="10" name="Picture 9">
            <a:extLst>
              <a:ext uri="{FF2B5EF4-FFF2-40B4-BE49-F238E27FC236}">
                <a16:creationId xmlns:a16="http://schemas.microsoft.com/office/drawing/2014/main" id="{1E379EAF-8746-AF46-92A0-064D3EE51CBA}"/>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60060" y="3051726"/>
            <a:ext cx="1847334" cy="754545"/>
          </a:xfrm>
          <a:prstGeom prst="rect">
            <a:avLst/>
          </a:prstGeom>
        </p:spPr>
      </p:pic>
    </p:spTree>
    <p:extLst>
      <p:ext uri="{BB962C8B-B14F-4D97-AF65-F5344CB8AC3E}">
        <p14:creationId xmlns:p14="http://schemas.microsoft.com/office/powerpoint/2010/main" val="3242544038"/>
      </p:ext>
    </p:extLst>
  </p:cSld>
  <p:clrMap bg1="lt1" tx1="dk1" bg2="lt2" tx2="dk2" accent1="accent1" accent2="accent2" accent3="accent3" accent4="accent4" accent5="accent5" accent6="accent6" hlink="hlink" folHlink="folHlink"/>
  <p:sldLayoutIdLst>
    <p:sldLayoutId id="214748366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30000"/>
          </a:schemeClr>
        </a:solidFill>
        <a:effectLst/>
      </p:bgPr>
    </p:bg>
    <p:spTree>
      <p:nvGrpSpPr>
        <p:cNvPr id="1" name=""/>
        <p:cNvGrpSpPr/>
        <p:nvPr/>
      </p:nvGrpSpPr>
      <p:grpSpPr>
        <a:xfrm>
          <a:off x="0" y="0"/>
          <a:ext cx="0" cy="0"/>
          <a:chOff x="0" y="0"/>
          <a:chExt cx="0" cy="0"/>
        </a:xfrm>
      </p:grpSpPr>
      <p:pic>
        <p:nvPicPr>
          <p:cNvPr id="8" name="Picture 7" descr="Map&#10;&#10;Description automatically generated">
            <a:extLst>
              <a:ext uri="{FF2B5EF4-FFF2-40B4-BE49-F238E27FC236}">
                <a16:creationId xmlns:a16="http://schemas.microsoft.com/office/drawing/2014/main" id="{222A101D-D2DA-874C-A59B-BE6FE807057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1824" b="38380"/>
          <a:stretch/>
        </p:blipFill>
        <p:spPr>
          <a:xfrm>
            <a:off x="1" y="-1"/>
            <a:ext cx="12191999" cy="6858001"/>
          </a:xfrm>
          <a:prstGeom prst="rect">
            <a:avLst/>
          </a:prstGeom>
        </p:spPr>
      </p:pic>
      <p:pic>
        <p:nvPicPr>
          <p:cNvPr id="5" name="Picture 4">
            <a:extLst>
              <a:ext uri="{FF2B5EF4-FFF2-40B4-BE49-F238E27FC236}">
                <a16:creationId xmlns:a16="http://schemas.microsoft.com/office/drawing/2014/main" id="{99ABF09B-0349-A54E-82E5-EBDF6E9A60C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1537" t="-778" r="-2" b="-780"/>
          <a:stretch/>
        </p:blipFill>
        <p:spPr>
          <a:xfrm>
            <a:off x="1558246" y="804387"/>
            <a:ext cx="9075507" cy="5249225"/>
          </a:xfrm>
          <a:prstGeom prst="rect">
            <a:avLst/>
          </a:prstGeom>
        </p:spPr>
      </p:pic>
      <p:pic>
        <p:nvPicPr>
          <p:cNvPr id="10" name="Picture 9">
            <a:extLst>
              <a:ext uri="{FF2B5EF4-FFF2-40B4-BE49-F238E27FC236}">
                <a16:creationId xmlns:a16="http://schemas.microsoft.com/office/drawing/2014/main" id="{1E379EAF-8746-AF46-92A0-064D3EE51CBA}"/>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60060" y="3051726"/>
            <a:ext cx="1847334" cy="754545"/>
          </a:xfrm>
          <a:prstGeom prst="rect">
            <a:avLst/>
          </a:prstGeom>
        </p:spPr>
      </p:pic>
    </p:spTree>
    <p:extLst>
      <p:ext uri="{BB962C8B-B14F-4D97-AF65-F5344CB8AC3E}">
        <p14:creationId xmlns:p14="http://schemas.microsoft.com/office/powerpoint/2010/main" val="283554111"/>
      </p:ext>
    </p:extLst>
  </p:cSld>
  <p:clrMap bg1="lt1" tx1="dk1" bg2="lt2" tx2="dk2" accent1="accent1" accent2="accent2" accent3="accent3" accent4="accent4" accent5="accent5" accent6="accent6" hlink="hlink" folHlink="folHlink"/>
  <p:sldLayoutIdLst>
    <p:sldLayoutId id="214748367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30000"/>
          </a:schemeClr>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BC452FDD-D90C-6B43-BDCC-2EA880D0F2F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0102" b="30101"/>
          <a:stretch/>
        </p:blipFill>
        <p:spPr>
          <a:xfrm>
            <a:off x="0" y="-1"/>
            <a:ext cx="12191999" cy="6858001"/>
          </a:xfrm>
          <a:prstGeom prst="rect">
            <a:avLst/>
          </a:prstGeom>
        </p:spPr>
      </p:pic>
      <p:pic>
        <p:nvPicPr>
          <p:cNvPr id="5" name="Picture 4">
            <a:extLst>
              <a:ext uri="{FF2B5EF4-FFF2-40B4-BE49-F238E27FC236}">
                <a16:creationId xmlns:a16="http://schemas.microsoft.com/office/drawing/2014/main" id="{99ABF09B-0349-A54E-82E5-EBDF6E9A60C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1537" t="-778" r="-2" b="-780"/>
          <a:stretch/>
        </p:blipFill>
        <p:spPr>
          <a:xfrm>
            <a:off x="1558246" y="804387"/>
            <a:ext cx="9075507" cy="5249225"/>
          </a:xfrm>
          <a:prstGeom prst="rect">
            <a:avLst/>
          </a:prstGeom>
        </p:spPr>
      </p:pic>
      <p:pic>
        <p:nvPicPr>
          <p:cNvPr id="10" name="Picture 9">
            <a:extLst>
              <a:ext uri="{FF2B5EF4-FFF2-40B4-BE49-F238E27FC236}">
                <a16:creationId xmlns:a16="http://schemas.microsoft.com/office/drawing/2014/main" id="{1E379EAF-8746-AF46-92A0-064D3EE51CBA}"/>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60060" y="3051726"/>
            <a:ext cx="1847334" cy="754545"/>
          </a:xfrm>
          <a:prstGeom prst="rect">
            <a:avLst/>
          </a:prstGeom>
        </p:spPr>
      </p:pic>
    </p:spTree>
    <p:extLst>
      <p:ext uri="{BB962C8B-B14F-4D97-AF65-F5344CB8AC3E}">
        <p14:creationId xmlns:p14="http://schemas.microsoft.com/office/powerpoint/2010/main" val="4266974118"/>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hyperlink" Target="https://www.bbc.co.uk/bitesize/articles/zdkn6v4" TargetMode="External"/><Relationship Id="rId5" Type="http://schemas.openxmlformats.org/officeDocument/2006/relationships/hyperlink" Target="https://icould.com/stories/sharon-d/" TargetMode="External"/><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8" Type="http://schemas.openxmlformats.org/officeDocument/2006/relationships/hyperlink" Target="https://icould.com/stories/stephen-t-2/" TargetMode="External"/><Relationship Id="rId3" Type="http://schemas.openxmlformats.org/officeDocument/2006/relationships/image" Target="../media/image22.jpeg"/><Relationship Id="rId7" Type="http://schemas.openxmlformats.org/officeDocument/2006/relationships/hyperlink" Target="https://www.bbc.co.uk/bitesize/articles/zbjh7nb"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hyperlink" Target="https://www.bbc.co.uk/bitesize/articles/zktkkmn" TargetMode="External"/><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hyperlink" Target="https://nationalcareers.service.gov.uk/job-profiles/solicitor" TargetMode="External"/><Relationship Id="rId3" Type="http://schemas.openxmlformats.org/officeDocument/2006/relationships/image" Target="../media/image25.png"/><Relationship Id="rId7" Type="http://schemas.openxmlformats.org/officeDocument/2006/relationships/hyperlink" Target="https://nationalcareers.service.gov.uk/job-profiles/classical-musician"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nationalcareers.service.gov.uk/job-profiles/music-teacher" TargetMode="External"/><Relationship Id="rId11" Type="http://schemas.openxmlformats.org/officeDocument/2006/relationships/image" Target="../media/image27.emf"/><Relationship Id="rId5" Type="http://schemas.openxmlformats.org/officeDocument/2006/relationships/image" Target="../media/image26.png"/><Relationship Id="rId10" Type="http://schemas.openxmlformats.org/officeDocument/2006/relationships/hyperlink" Target="https://nationalcareers.service.gov.uk/job-profiles/musical-instrument-maker-repairer" TargetMode="External"/><Relationship Id="rId4" Type="http://schemas.openxmlformats.org/officeDocument/2006/relationships/hyperlink" Target="https://nationalcareers.service.gov.uk/explore-careers" TargetMode="External"/><Relationship Id="rId9" Type="http://schemas.openxmlformats.org/officeDocument/2006/relationships/hyperlink" Target="https://nationalcareers.service.gov.uk/job-profiles/studio-sound-engineer"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accesscreative.ac.uk/courses/music-courses/"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3" Type="http://schemas.openxmlformats.org/officeDocument/2006/relationships/hyperlink" Target="https://amazingapprenticeships.com/app/uploads/2020/01/Subject-poster_Drama-Music.pdf" TargetMode="External"/><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8.jpeg"/><Relationship Id="rId5" Type="http://schemas.openxmlformats.org/officeDocument/2006/relationships/image" Target="../media/image29.png"/><Relationship Id="rId4" Type="http://schemas.openxmlformats.org/officeDocument/2006/relationships/hyperlink" Target="https://amazingapprenticeships.com/resource/where-can-english-take-you/"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hub.skillsbuilder.org/resources/browse/short-lesson/speaking/step-8/step-9/step-10/" TargetMode="External"/><Relationship Id="rId13" Type="http://schemas.openxmlformats.org/officeDocument/2006/relationships/hyperlink" Target="https://hub.skillsbuilder.org/resources/browse/short-lesson/aiming-high/step-6/step-7/step-8/" TargetMode="External"/><Relationship Id="rId3" Type="http://schemas.openxmlformats.org/officeDocument/2006/relationships/image" Target="../media/image31.png"/><Relationship Id="rId7" Type="http://schemas.openxmlformats.org/officeDocument/2006/relationships/hyperlink" Target="https://hub.skillsbuilder.org/resources/browse/short-lesson/speaking/step-6/step-7/step-8/" TargetMode="External"/><Relationship Id="rId12" Type="http://schemas.openxmlformats.org/officeDocument/2006/relationships/hyperlink" Target="https://hub.skillsbuilder.org/resources/aiming-high-overview/"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hyperlink" Target="https://hub.skillsbuilder.org/resources/speaking-overview/" TargetMode="External"/><Relationship Id="rId11" Type="http://schemas.openxmlformats.org/officeDocument/2006/relationships/hyperlink" Target="https://hub.skillsbuilder.org/resources/browse/short-lesson/teamwork/step-8/step-9/step-10/" TargetMode="External"/><Relationship Id="rId5" Type="http://schemas.openxmlformats.org/officeDocument/2006/relationships/image" Target="../media/image33.png"/><Relationship Id="rId15" Type="http://schemas.openxmlformats.org/officeDocument/2006/relationships/image" Target="../media/image34.png"/><Relationship Id="rId10" Type="http://schemas.openxmlformats.org/officeDocument/2006/relationships/hyperlink" Target="https://hub.skillsbuilder.org/resources/browse/short-lesson/teamwork/step-6/step-7/step-8/" TargetMode="External"/><Relationship Id="rId4" Type="http://schemas.openxmlformats.org/officeDocument/2006/relationships/image" Target="../media/image32.png"/><Relationship Id="rId9" Type="http://schemas.openxmlformats.org/officeDocument/2006/relationships/hyperlink" Target="https://hub.skillsbuilder.org/resources/teamwork-overview/" TargetMode="External"/><Relationship Id="rId14" Type="http://schemas.openxmlformats.org/officeDocument/2006/relationships/hyperlink" Target="https://hub.skillsbuilder.org/resources/browse/short-lesson/aiming-high/step-8/step-9/step-1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hyperlink" Target="https://resources.careersandenterprise.co.uk/sites/default/files/2021-01/1438-Homework-Sheet-Music_FINAL.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C83B0-223B-4F5B-BE1B-01D0F16EC559}"/>
              </a:ext>
            </a:extLst>
          </p:cNvPr>
          <p:cNvSpPr>
            <a:spLocks noGrp="1"/>
          </p:cNvSpPr>
          <p:nvPr>
            <p:ph type="ctrTitle" idx="4294967295"/>
          </p:nvPr>
        </p:nvSpPr>
        <p:spPr>
          <a:xfrm>
            <a:off x="5711687" y="2060714"/>
            <a:ext cx="3829878" cy="1223272"/>
          </a:xfrm>
          <a:prstGeom prst="rect">
            <a:avLst/>
          </a:prstGeom>
        </p:spPr>
        <p:txBody>
          <a:bodyPr/>
          <a:lstStyle/>
          <a:p>
            <a:r>
              <a:rPr lang="en-GB" b="1" dirty="0">
                <a:solidFill>
                  <a:schemeClr val="tx2"/>
                </a:solidFill>
                <a:latin typeface="+mn-lt"/>
              </a:rPr>
              <a:t>My Learning, </a:t>
            </a:r>
            <a:br>
              <a:rPr lang="en-GB" b="1" dirty="0">
                <a:solidFill>
                  <a:schemeClr val="tx2"/>
                </a:solidFill>
                <a:latin typeface="+mn-lt"/>
              </a:rPr>
            </a:br>
            <a:r>
              <a:rPr lang="en-GB" b="1" dirty="0">
                <a:solidFill>
                  <a:schemeClr val="tx2"/>
                </a:solidFill>
                <a:latin typeface="+mn-lt"/>
              </a:rPr>
              <a:t>My Future</a:t>
            </a:r>
            <a:br>
              <a:rPr lang="en-GB" b="1" dirty="0">
                <a:solidFill>
                  <a:schemeClr val="tx2"/>
                </a:solidFill>
                <a:latin typeface="+mn-lt"/>
              </a:rPr>
            </a:br>
            <a:endParaRPr lang="en-GB" sz="1000" b="1" dirty="0">
              <a:solidFill>
                <a:schemeClr val="tx2"/>
              </a:solidFill>
              <a:latin typeface="+mn-lt"/>
            </a:endParaRPr>
          </a:p>
        </p:txBody>
      </p:sp>
      <p:sp>
        <p:nvSpPr>
          <p:cNvPr id="3" name="Subtitle 2">
            <a:extLst>
              <a:ext uri="{FF2B5EF4-FFF2-40B4-BE49-F238E27FC236}">
                <a16:creationId xmlns:a16="http://schemas.microsoft.com/office/drawing/2014/main" id="{C6F052F0-9CD1-4F50-A5FF-01F325B78F99}"/>
              </a:ext>
            </a:extLst>
          </p:cNvPr>
          <p:cNvSpPr>
            <a:spLocks noGrp="1"/>
          </p:cNvSpPr>
          <p:nvPr>
            <p:ph type="subTitle" idx="4294967295"/>
          </p:nvPr>
        </p:nvSpPr>
        <p:spPr>
          <a:xfrm>
            <a:off x="5711687" y="3522525"/>
            <a:ext cx="5235713" cy="1036223"/>
          </a:xfrm>
          <a:prstGeom prst="rect">
            <a:avLst/>
          </a:prstGeom>
        </p:spPr>
        <p:txBody>
          <a:bodyPr/>
          <a:lstStyle/>
          <a:p>
            <a:pPr marL="0" indent="0">
              <a:buNone/>
            </a:pPr>
            <a:r>
              <a:rPr lang="en-GB" sz="2400" b="1" dirty="0">
                <a:solidFill>
                  <a:schemeClr val="accent3"/>
                </a:solidFill>
              </a:rPr>
              <a:t>Where can studying Music take you?</a:t>
            </a:r>
          </a:p>
          <a:p>
            <a:pPr marL="0" indent="0">
              <a:buNone/>
            </a:pPr>
            <a:r>
              <a:rPr lang="en-GB" sz="1800" dirty="0">
                <a:solidFill>
                  <a:schemeClr val="tx2"/>
                </a:solidFill>
              </a:rPr>
              <a:t>Highlighting the relevance of Music </a:t>
            </a:r>
            <a:br>
              <a:rPr lang="en-GB" sz="1800" dirty="0">
                <a:solidFill>
                  <a:schemeClr val="tx2"/>
                </a:solidFill>
              </a:rPr>
            </a:br>
            <a:r>
              <a:rPr lang="en-GB" sz="1800" dirty="0">
                <a:solidFill>
                  <a:schemeClr val="tx2"/>
                </a:solidFill>
              </a:rPr>
              <a:t>to future careers and opportunities</a:t>
            </a:r>
          </a:p>
        </p:txBody>
      </p:sp>
    </p:spTree>
    <p:extLst>
      <p:ext uri="{BB962C8B-B14F-4D97-AF65-F5344CB8AC3E}">
        <p14:creationId xmlns:p14="http://schemas.microsoft.com/office/powerpoint/2010/main" val="670429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C3FDB-D6F5-4244-A3CA-CBE30B51DAFC}"/>
              </a:ext>
            </a:extLst>
          </p:cNvPr>
          <p:cNvSpPr txBox="1">
            <a:spLocks/>
          </p:cNvSpPr>
          <p:nvPr/>
        </p:nvSpPr>
        <p:spPr>
          <a:xfrm>
            <a:off x="1891553" y="2771273"/>
            <a:ext cx="3544047" cy="13154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srgbClr val="484A47"/>
                </a:solidFill>
                <a:effectLst/>
                <a:uLnTx/>
                <a:uFillTx/>
                <a:latin typeface="Calibri" panose="020F0502020204030204"/>
                <a:ea typeface="+mj-ea"/>
                <a:cs typeface="+mj-cs"/>
              </a:rPr>
              <a:t>My Learning, </a:t>
            </a:r>
            <a:br>
              <a:rPr kumimoji="0" lang="en-GB" sz="4800" b="1" i="0" u="none" strike="noStrike" kern="1200" cap="none" spc="0" normalizeH="0" baseline="0" noProof="0" dirty="0">
                <a:ln>
                  <a:noFill/>
                </a:ln>
                <a:solidFill>
                  <a:srgbClr val="484A47"/>
                </a:solidFill>
                <a:effectLst/>
                <a:uLnTx/>
                <a:uFillTx/>
                <a:latin typeface="Calibri" panose="020F0502020204030204"/>
                <a:ea typeface="+mj-ea"/>
                <a:cs typeface="+mj-cs"/>
              </a:rPr>
            </a:br>
            <a:r>
              <a:rPr kumimoji="0" lang="en-GB" sz="4800" b="1" i="0" u="none" strike="noStrike" kern="1200" cap="none" spc="0" normalizeH="0" baseline="0" noProof="0" dirty="0">
                <a:ln>
                  <a:noFill/>
                </a:ln>
                <a:solidFill>
                  <a:srgbClr val="484A47"/>
                </a:solidFill>
                <a:effectLst/>
                <a:uLnTx/>
                <a:uFillTx/>
                <a:latin typeface="Calibri" panose="020F0502020204030204"/>
                <a:ea typeface="+mj-ea"/>
                <a:cs typeface="+mj-cs"/>
              </a:rPr>
              <a:t>My Future</a:t>
            </a:r>
          </a:p>
        </p:txBody>
      </p:sp>
    </p:spTree>
    <p:extLst>
      <p:ext uri="{BB962C8B-B14F-4D97-AF65-F5344CB8AC3E}">
        <p14:creationId xmlns:p14="http://schemas.microsoft.com/office/powerpoint/2010/main" val="929255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id="{7CF1D1D5-6185-AE40-A45D-FACEF1670453}"/>
              </a:ext>
            </a:extLst>
          </p:cNvPr>
          <p:cNvSpPr/>
          <p:nvPr/>
        </p:nvSpPr>
        <p:spPr>
          <a:xfrm>
            <a:off x="6096000" y="1267326"/>
            <a:ext cx="6261847" cy="4940969"/>
          </a:xfrm>
          <a:custGeom>
            <a:avLst/>
            <a:gdLst>
              <a:gd name="connsiteX0" fmla="*/ 0 w 6750803"/>
              <a:gd name="connsiteY0" fmla="*/ 0 h 4940969"/>
              <a:gd name="connsiteX1" fmla="*/ 3898231 w 6750803"/>
              <a:gd name="connsiteY1" fmla="*/ 352927 h 4940969"/>
              <a:gd name="connsiteX2" fmla="*/ 5165558 w 6750803"/>
              <a:gd name="connsiteY2" fmla="*/ 786063 h 4940969"/>
              <a:gd name="connsiteX3" fmla="*/ 3673642 w 6750803"/>
              <a:gd name="connsiteY3" fmla="*/ 1941095 h 4940969"/>
              <a:gd name="connsiteX4" fmla="*/ 1026695 w 6750803"/>
              <a:gd name="connsiteY4" fmla="*/ 2213811 h 4940969"/>
              <a:gd name="connsiteX5" fmla="*/ 368968 w 6750803"/>
              <a:gd name="connsiteY5" fmla="*/ 3224463 h 4940969"/>
              <a:gd name="connsiteX6" fmla="*/ 2454442 w 6750803"/>
              <a:gd name="connsiteY6" fmla="*/ 3545306 h 4940969"/>
              <a:gd name="connsiteX7" fmla="*/ 4283242 w 6750803"/>
              <a:gd name="connsiteY7" fmla="*/ 3785937 h 4940969"/>
              <a:gd name="connsiteX8" fmla="*/ 3160295 w 6750803"/>
              <a:gd name="connsiteY8" fmla="*/ 4443663 h 4940969"/>
              <a:gd name="connsiteX9" fmla="*/ 6304547 w 6750803"/>
              <a:gd name="connsiteY9" fmla="*/ 4844716 h 4940969"/>
              <a:gd name="connsiteX10" fmla="*/ 6657474 w 6750803"/>
              <a:gd name="connsiteY10" fmla="*/ 4940969 h 494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50803" h="4940969">
                <a:moveTo>
                  <a:pt x="0" y="0"/>
                </a:moveTo>
                <a:cubicBezTo>
                  <a:pt x="1518652" y="110958"/>
                  <a:pt x="3037305" y="221917"/>
                  <a:pt x="3898231" y="352927"/>
                </a:cubicBezTo>
                <a:cubicBezTo>
                  <a:pt x="4759157" y="483937"/>
                  <a:pt x="5202990" y="521368"/>
                  <a:pt x="5165558" y="786063"/>
                </a:cubicBezTo>
                <a:cubicBezTo>
                  <a:pt x="5128127" y="1050758"/>
                  <a:pt x="4363452" y="1703137"/>
                  <a:pt x="3673642" y="1941095"/>
                </a:cubicBezTo>
                <a:cubicBezTo>
                  <a:pt x="2983832" y="2179053"/>
                  <a:pt x="1577474" y="1999916"/>
                  <a:pt x="1026695" y="2213811"/>
                </a:cubicBezTo>
                <a:cubicBezTo>
                  <a:pt x="475916" y="2427706"/>
                  <a:pt x="131010" y="3002547"/>
                  <a:pt x="368968" y="3224463"/>
                </a:cubicBezTo>
                <a:cubicBezTo>
                  <a:pt x="606926" y="3446379"/>
                  <a:pt x="1802063" y="3451727"/>
                  <a:pt x="2454442" y="3545306"/>
                </a:cubicBezTo>
                <a:cubicBezTo>
                  <a:pt x="3106821" y="3638885"/>
                  <a:pt x="4165600" y="3636211"/>
                  <a:pt x="4283242" y="3785937"/>
                </a:cubicBezTo>
                <a:cubicBezTo>
                  <a:pt x="4400884" y="3935663"/>
                  <a:pt x="2823411" y="4267200"/>
                  <a:pt x="3160295" y="4443663"/>
                </a:cubicBezTo>
                <a:cubicBezTo>
                  <a:pt x="3497179" y="4620126"/>
                  <a:pt x="5721684" y="4761832"/>
                  <a:pt x="6304547" y="4844716"/>
                </a:cubicBezTo>
                <a:cubicBezTo>
                  <a:pt x="6887410" y="4927600"/>
                  <a:pt x="6772442" y="4934284"/>
                  <a:pt x="6657474" y="4940969"/>
                </a:cubicBezTo>
              </a:path>
            </a:pathLst>
          </a:custGeom>
          <a:solidFill>
            <a:schemeClr val="bg2"/>
          </a:solidFill>
          <a:ln w="50800">
            <a:solidFill>
              <a:srgbClr val="00699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C1F3FFC9-E02E-3147-8B8C-7D0A7C0C9953}"/>
              </a:ext>
            </a:extLst>
          </p:cNvPr>
          <p:cNvSpPr/>
          <p:nvPr/>
        </p:nvSpPr>
        <p:spPr>
          <a:xfrm>
            <a:off x="6983856" y="3794846"/>
            <a:ext cx="2139723" cy="2139723"/>
          </a:xfrm>
          <a:prstGeom prst="ellipse">
            <a:avLst/>
          </a:prstGeom>
          <a:solidFill>
            <a:schemeClr val="bg2"/>
          </a:solidFill>
          <a:ln w="31750">
            <a:solidFill>
              <a:schemeClr val="accent3">
                <a:alpha val="8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A45F70C-A6EF-914F-B7F4-BEE66325AC83}"/>
              </a:ext>
            </a:extLst>
          </p:cNvPr>
          <p:cNvSpPr/>
          <p:nvPr/>
        </p:nvSpPr>
        <p:spPr>
          <a:xfrm>
            <a:off x="9464841" y="2144197"/>
            <a:ext cx="2139723" cy="2139723"/>
          </a:xfrm>
          <a:prstGeom prst="ellipse">
            <a:avLst/>
          </a:prstGeom>
          <a:solidFill>
            <a:schemeClr val="bg2"/>
          </a:solidFill>
          <a:ln w="31750">
            <a:solidFill>
              <a:schemeClr val="accent3">
                <a:alpha val="8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F8D53C1-6EFB-2D4E-BA80-9A9F2FCD68BC}"/>
              </a:ext>
            </a:extLst>
          </p:cNvPr>
          <p:cNvSpPr txBox="1"/>
          <p:nvPr/>
        </p:nvSpPr>
        <p:spPr>
          <a:xfrm>
            <a:off x="433137" y="1909011"/>
            <a:ext cx="5229726" cy="707886"/>
          </a:xfrm>
          <a:prstGeom prst="rect">
            <a:avLst/>
          </a:prstGeom>
          <a:noFill/>
        </p:spPr>
        <p:txBody>
          <a:bodyPr wrap="square" rtlCol="0">
            <a:spAutoFit/>
          </a:bodyPr>
          <a:lstStyle/>
          <a:p>
            <a:r>
              <a:rPr lang="en-US" sz="4000" b="1" dirty="0">
                <a:solidFill>
                  <a:schemeClr val="tx2"/>
                </a:solidFill>
              </a:rPr>
              <a:t>Why Music matters</a:t>
            </a:r>
          </a:p>
        </p:txBody>
      </p:sp>
      <p:sp>
        <p:nvSpPr>
          <p:cNvPr id="15" name="Oval 14">
            <a:extLst>
              <a:ext uri="{FF2B5EF4-FFF2-40B4-BE49-F238E27FC236}">
                <a16:creationId xmlns:a16="http://schemas.microsoft.com/office/drawing/2014/main" id="{0868093E-2FEF-F440-B14F-0739A841BAAB}"/>
              </a:ext>
            </a:extLst>
          </p:cNvPr>
          <p:cNvSpPr/>
          <p:nvPr/>
        </p:nvSpPr>
        <p:spPr>
          <a:xfrm>
            <a:off x="6400803" y="747858"/>
            <a:ext cx="2139723" cy="2139723"/>
          </a:xfrm>
          <a:prstGeom prst="ellipse">
            <a:avLst/>
          </a:prstGeom>
          <a:solidFill>
            <a:schemeClr val="bg2"/>
          </a:solidFill>
          <a:ln w="31750">
            <a:solidFill>
              <a:schemeClr val="accent3">
                <a:alpha val="8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B18C8AE-AB4D-044D-99D4-7328ABAFD045}"/>
              </a:ext>
            </a:extLst>
          </p:cNvPr>
          <p:cNvSpPr txBox="1"/>
          <p:nvPr/>
        </p:nvSpPr>
        <p:spPr>
          <a:xfrm>
            <a:off x="433138" y="2887581"/>
            <a:ext cx="4716378" cy="2308324"/>
          </a:xfrm>
          <a:prstGeom prst="rect">
            <a:avLst/>
          </a:prstGeom>
          <a:noFill/>
        </p:spPr>
        <p:txBody>
          <a:bodyPr wrap="square" rtlCol="0">
            <a:spAutoFit/>
          </a:bodyPr>
          <a:lstStyle/>
          <a:p>
            <a:r>
              <a:rPr lang="en-GB" sz="2400" b="1" dirty="0">
                <a:solidFill>
                  <a:schemeClr val="accent3"/>
                </a:solidFill>
              </a:rPr>
              <a:t>Have you ever considered where studying Music can take you? </a:t>
            </a:r>
          </a:p>
          <a:p>
            <a:endParaRPr lang="en-GB" sz="2400" dirty="0">
              <a:solidFill>
                <a:schemeClr val="accent2"/>
              </a:solidFill>
            </a:endParaRPr>
          </a:p>
          <a:p>
            <a:r>
              <a:rPr lang="en-GB" dirty="0">
                <a:solidFill>
                  <a:schemeClr val="tx2"/>
                </a:solidFill>
              </a:rPr>
              <a:t>Today, we’ll be exploring some of </a:t>
            </a:r>
            <a:br>
              <a:rPr lang="en-GB" dirty="0">
                <a:solidFill>
                  <a:schemeClr val="tx2"/>
                </a:solidFill>
              </a:rPr>
            </a:br>
            <a:r>
              <a:rPr lang="en-GB" dirty="0">
                <a:solidFill>
                  <a:schemeClr val="tx2"/>
                </a:solidFill>
              </a:rPr>
              <a:t>the career opportunities that are available to you, as well as the various pathways you can take to get there.</a:t>
            </a:r>
          </a:p>
        </p:txBody>
      </p:sp>
      <p:sp>
        <p:nvSpPr>
          <p:cNvPr id="12" name="TextBox 11">
            <a:extLst>
              <a:ext uri="{FF2B5EF4-FFF2-40B4-BE49-F238E27FC236}">
                <a16:creationId xmlns:a16="http://schemas.microsoft.com/office/drawing/2014/main" id="{3B1D3107-603E-E049-BAE5-298DAE7B5F39}"/>
              </a:ext>
            </a:extLst>
          </p:cNvPr>
          <p:cNvSpPr txBox="1"/>
          <p:nvPr/>
        </p:nvSpPr>
        <p:spPr>
          <a:xfrm>
            <a:off x="6684603" y="1217555"/>
            <a:ext cx="1604207" cy="1323439"/>
          </a:xfrm>
          <a:prstGeom prst="rect">
            <a:avLst/>
          </a:prstGeom>
          <a:noFill/>
        </p:spPr>
        <p:txBody>
          <a:bodyPr wrap="square" rtlCol="0">
            <a:spAutoFit/>
          </a:bodyPr>
          <a:lstStyle/>
          <a:p>
            <a:pPr algn="ctr"/>
            <a:r>
              <a:rPr lang="en-GB" sz="2000" dirty="0">
                <a:solidFill>
                  <a:schemeClr val="tx2"/>
                </a:solidFill>
              </a:rPr>
              <a:t>What careers can you think of that use Music?</a:t>
            </a:r>
          </a:p>
        </p:txBody>
      </p:sp>
      <p:sp>
        <p:nvSpPr>
          <p:cNvPr id="13" name="TextBox 12">
            <a:extLst>
              <a:ext uri="{FF2B5EF4-FFF2-40B4-BE49-F238E27FC236}">
                <a16:creationId xmlns:a16="http://schemas.microsoft.com/office/drawing/2014/main" id="{FA017D27-D9A4-CC45-837B-6F9FCB08C98F}"/>
              </a:ext>
            </a:extLst>
          </p:cNvPr>
          <p:cNvSpPr txBox="1"/>
          <p:nvPr/>
        </p:nvSpPr>
        <p:spPr>
          <a:xfrm>
            <a:off x="9604259" y="2478660"/>
            <a:ext cx="1892970" cy="1631216"/>
          </a:xfrm>
          <a:prstGeom prst="rect">
            <a:avLst/>
          </a:prstGeom>
          <a:noFill/>
        </p:spPr>
        <p:txBody>
          <a:bodyPr wrap="square" rtlCol="0">
            <a:spAutoFit/>
          </a:bodyPr>
          <a:lstStyle/>
          <a:p>
            <a:pPr algn="ctr"/>
            <a:r>
              <a:rPr lang="en-GB" sz="2000" dirty="0">
                <a:solidFill>
                  <a:schemeClr val="tx2"/>
                </a:solidFill>
              </a:rPr>
              <a:t>What do you think these roles involve (daily task, etc.)?</a:t>
            </a:r>
          </a:p>
        </p:txBody>
      </p:sp>
      <p:sp>
        <p:nvSpPr>
          <p:cNvPr id="14" name="TextBox 13">
            <a:extLst>
              <a:ext uri="{FF2B5EF4-FFF2-40B4-BE49-F238E27FC236}">
                <a16:creationId xmlns:a16="http://schemas.microsoft.com/office/drawing/2014/main" id="{EE0731BF-E927-0F49-8D6A-5FFE800D1813}"/>
              </a:ext>
            </a:extLst>
          </p:cNvPr>
          <p:cNvSpPr txBox="1"/>
          <p:nvPr/>
        </p:nvSpPr>
        <p:spPr>
          <a:xfrm>
            <a:off x="7187443" y="4235071"/>
            <a:ext cx="1764632" cy="1323439"/>
          </a:xfrm>
          <a:prstGeom prst="rect">
            <a:avLst/>
          </a:prstGeom>
          <a:noFill/>
        </p:spPr>
        <p:txBody>
          <a:bodyPr wrap="square" rtlCol="0">
            <a:spAutoFit/>
          </a:bodyPr>
          <a:lstStyle/>
          <a:p>
            <a:pPr algn="ctr"/>
            <a:r>
              <a:rPr lang="en-GB" sz="2000" dirty="0">
                <a:solidFill>
                  <a:schemeClr val="tx2"/>
                </a:solidFill>
              </a:rPr>
              <a:t>What skills do you think you might need for these roles?</a:t>
            </a:r>
          </a:p>
        </p:txBody>
      </p:sp>
      <p:pic>
        <p:nvPicPr>
          <p:cNvPr id="6" name="Picture 5" descr="A close - up of a logo&#10;&#10;Description automatically generated with medium confidence">
            <a:extLst>
              <a:ext uri="{FF2B5EF4-FFF2-40B4-BE49-F238E27FC236}">
                <a16:creationId xmlns:a16="http://schemas.microsoft.com/office/drawing/2014/main" id="{6788DB45-8045-C74A-910B-68AE789213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25561" y="5488519"/>
            <a:ext cx="1935462" cy="1178355"/>
          </a:xfrm>
          <a:prstGeom prst="rect">
            <a:avLst/>
          </a:prstGeom>
        </p:spPr>
      </p:pic>
    </p:spTree>
    <p:extLst>
      <p:ext uri="{BB962C8B-B14F-4D97-AF65-F5344CB8AC3E}">
        <p14:creationId xmlns:p14="http://schemas.microsoft.com/office/powerpoint/2010/main" val="1762065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83319F3B-B0A4-9345-897B-772965BF956A}"/>
              </a:ext>
            </a:extLst>
          </p:cNvPr>
          <p:cNvSpPr/>
          <p:nvPr/>
        </p:nvSpPr>
        <p:spPr>
          <a:xfrm>
            <a:off x="3943220" y="-92765"/>
            <a:ext cx="10440716" cy="6525649"/>
          </a:xfrm>
          <a:custGeom>
            <a:avLst/>
            <a:gdLst>
              <a:gd name="connsiteX0" fmla="*/ 596696 w 10440716"/>
              <a:gd name="connsiteY0" fmla="*/ 0 h 6285510"/>
              <a:gd name="connsiteX1" fmla="*/ 3548443 w 10440716"/>
              <a:gd name="connsiteY1" fmla="*/ 1219200 h 6285510"/>
              <a:gd name="connsiteX2" fmla="*/ 8633791 w 10440716"/>
              <a:gd name="connsiteY2" fmla="*/ 1604211 h 6285510"/>
              <a:gd name="connsiteX3" fmla="*/ 6532275 w 10440716"/>
              <a:gd name="connsiteY3" fmla="*/ 3112169 h 6285510"/>
              <a:gd name="connsiteX4" fmla="*/ 67306 w 10440716"/>
              <a:gd name="connsiteY4" fmla="*/ 4908885 h 6285510"/>
              <a:gd name="connsiteX5" fmla="*/ 3532401 w 10440716"/>
              <a:gd name="connsiteY5" fmla="*/ 6015790 h 6285510"/>
              <a:gd name="connsiteX6" fmla="*/ 9467980 w 10440716"/>
              <a:gd name="connsiteY6" fmla="*/ 6256422 h 6285510"/>
              <a:gd name="connsiteX7" fmla="*/ 10366338 w 10440716"/>
              <a:gd name="connsiteY7" fmla="*/ 6272464 h 6285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40716" h="6285510">
                <a:moveTo>
                  <a:pt x="596696" y="0"/>
                </a:moveTo>
                <a:cubicBezTo>
                  <a:pt x="1402811" y="475916"/>
                  <a:pt x="2208927" y="951832"/>
                  <a:pt x="3548443" y="1219200"/>
                </a:cubicBezTo>
                <a:cubicBezTo>
                  <a:pt x="4887959" y="1486568"/>
                  <a:pt x="8136486" y="1288716"/>
                  <a:pt x="8633791" y="1604211"/>
                </a:cubicBezTo>
                <a:cubicBezTo>
                  <a:pt x="9131096" y="1919706"/>
                  <a:pt x="7960023" y="2561390"/>
                  <a:pt x="6532275" y="3112169"/>
                </a:cubicBezTo>
                <a:cubicBezTo>
                  <a:pt x="5104527" y="3662948"/>
                  <a:pt x="567285" y="4424948"/>
                  <a:pt x="67306" y="4908885"/>
                </a:cubicBezTo>
                <a:cubicBezTo>
                  <a:pt x="-432673" y="5392822"/>
                  <a:pt x="1965622" y="5791201"/>
                  <a:pt x="3532401" y="6015790"/>
                </a:cubicBezTo>
                <a:cubicBezTo>
                  <a:pt x="5099180" y="6240379"/>
                  <a:pt x="8328991" y="6213643"/>
                  <a:pt x="9467980" y="6256422"/>
                </a:cubicBezTo>
                <a:cubicBezTo>
                  <a:pt x="10606970" y="6299201"/>
                  <a:pt x="10486654" y="6285832"/>
                  <a:pt x="10366338" y="6272464"/>
                </a:cubicBezTo>
              </a:path>
            </a:pathLst>
          </a:custGeom>
          <a:noFill/>
          <a:ln w="50800">
            <a:solidFill>
              <a:srgbClr val="006992">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group of people standing around a keyboard&#10;&#10;Description automatically generated with low confidence">
            <a:extLst>
              <a:ext uri="{FF2B5EF4-FFF2-40B4-BE49-F238E27FC236}">
                <a16:creationId xmlns:a16="http://schemas.microsoft.com/office/drawing/2014/main" id="{1A41704E-A88D-9B4A-84FB-F9C15720EF0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89695" y="939301"/>
            <a:ext cx="2418721" cy="2465081"/>
          </a:xfrm>
          <a:prstGeom prst="ellipse">
            <a:avLst/>
          </a:prstGeom>
        </p:spPr>
      </p:pic>
      <p:pic>
        <p:nvPicPr>
          <p:cNvPr id="13" name="Picture 12" descr="A person singing into a microphone&#10;&#10;Description automatically generated with medium confidence">
            <a:extLst>
              <a:ext uri="{FF2B5EF4-FFF2-40B4-BE49-F238E27FC236}">
                <a16:creationId xmlns:a16="http://schemas.microsoft.com/office/drawing/2014/main" id="{E34219FE-EE9B-E44D-B35A-1B153ADA64C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849"/>
          <a:stretch/>
        </p:blipFill>
        <p:spPr>
          <a:xfrm>
            <a:off x="4248992" y="3487348"/>
            <a:ext cx="2489816" cy="2514898"/>
          </a:xfrm>
          <a:prstGeom prst="ellipse">
            <a:avLst/>
          </a:prstGeom>
        </p:spPr>
      </p:pic>
      <p:sp>
        <p:nvSpPr>
          <p:cNvPr id="2" name="TextBox 1">
            <a:extLst>
              <a:ext uri="{FF2B5EF4-FFF2-40B4-BE49-F238E27FC236}">
                <a16:creationId xmlns:a16="http://schemas.microsoft.com/office/drawing/2014/main" id="{3E9BBF76-F44C-8548-A670-F8CD7AEC63DB}"/>
              </a:ext>
            </a:extLst>
          </p:cNvPr>
          <p:cNvSpPr txBox="1"/>
          <p:nvPr/>
        </p:nvSpPr>
        <p:spPr>
          <a:xfrm>
            <a:off x="433136" y="1909010"/>
            <a:ext cx="2995863" cy="1323439"/>
          </a:xfrm>
          <a:prstGeom prst="rect">
            <a:avLst/>
          </a:prstGeom>
          <a:noFill/>
        </p:spPr>
        <p:txBody>
          <a:bodyPr wrap="square" rtlCol="0">
            <a:spAutoFit/>
          </a:bodyPr>
          <a:lstStyle/>
          <a:p>
            <a:r>
              <a:rPr lang="en-US" sz="4000" b="1" dirty="0">
                <a:solidFill>
                  <a:schemeClr val="tx2"/>
                </a:solidFill>
              </a:rPr>
              <a:t>Explore a career as a…</a:t>
            </a:r>
          </a:p>
        </p:txBody>
      </p:sp>
      <p:sp>
        <p:nvSpPr>
          <p:cNvPr id="3" name="TextBox 2">
            <a:extLst>
              <a:ext uri="{FF2B5EF4-FFF2-40B4-BE49-F238E27FC236}">
                <a16:creationId xmlns:a16="http://schemas.microsoft.com/office/drawing/2014/main" id="{E58D066B-A5D4-5640-87D3-A10DB6059739}"/>
              </a:ext>
            </a:extLst>
          </p:cNvPr>
          <p:cNvSpPr txBox="1"/>
          <p:nvPr/>
        </p:nvSpPr>
        <p:spPr>
          <a:xfrm>
            <a:off x="433135" y="3429000"/>
            <a:ext cx="2653925" cy="1569660"/>
          </a:xfrm>
          <a:prstGeom prst="rect">
            <a:avLst/>
          </a:prstGeom>
          <a:noFill/>
        </p:spPr>
        <p:txBody>
          <a:bodyPr wrap="square" rtlCol="0">
            <a:spAutoFit/>
          </a:bodyPr>
          <a:lstStyle/>
          <a:p>
            <a:r>
              <a:rPr lang="en-GB" sz="2400" b="1" dirty="0">
                <a:solidFill>
                  <a:schemeClr val="accent3"/>
                </a:solidFill>
              </a:rPr>
              <a:t>Here are some example roles and careers linked to </a:t>
            </a:r>
            <a:r>
              <a:rPr lang="en-GB" sz="2400" b="1" u="sng" dirty="0">
                <a:solidFill>
                  <a:schemeClr val="accent3"/>
                </a:solidFill>
              </a:rPr>
              <a:t>Music</a:t>
            </a:r>
          </a:p>
        </p:txBody>
      </p:sp>
      <p:sp>
        <p:nvSpPr>
          <p:cNvPr id="4" name="TextBox 3">
            <a:extLst>
              <a:ext uri="{FF2B5EF4-FFF2-40B4-BE49-F238E27FC236}">
                <a16:creationId xmlns:a16="http://schemas.microsoft.com/office/drawing/2014/main" id="{8B4F4AD7-F118-2F4F-AB9E-A5FBD6F97090}"/>
              </a:ext>
            </a:extLst>
          </p:cNvPr>
          <p:cNvSpPr txBox="1"/>
          <p:nvPr/>
        </p:nvSpPr>
        <p:spPr>
          <a:xfrm>
            <a:off x="8292224" y="1525769"/>
            <a:ext cx="2495255" cy="457672"/>
          </a:xfrm>
          <a:prstGeom prst="rect">
            <a:avLst/>
          </a:prstGeom>
          <a:noFill/>
        </p:spPr>
        <p:txBody>
          <a:bodyPr wrap="square" rtlCol="0">
            <a:spAutoFit/>
          </a:bodyPr>
          <a:lstStyle/>
          <a:p>
            <a:r>
              <a:rPr lang="en-GB" sz="2400" dirty="0">
                <a:solidFill>
                  <a:schemeClr val="accent3"/>
                </a:solidFill>
              </a:rPr>
              <a:t>Music Teacher</a:t>
            </a:r>
          </a:p>
        </p:txBody>
      </p:sp>
      <p:sp>
        <p:nvSpPr>
          <p:cNvPr id="5" name="Rectangle 4">
            <a:hlinkClick r:id="rId5"/>
            <a:extLst>
              <a:ext uri="{FF2B5EF4-FFF2-40B4-BE49-F238E27FC236}">
                <a16:creationId xmlns:a16="http://schemas.microsoft.com/office/drawing/2014/main" id="{E7C53E0D-77AE-3C4D-AFFC-F7353BF321C3}"/>
              </a:ext>
            </a:extLst>
          </p:cNvPr>
          <p:cNvSpPr/>
          <p:nvPr/>
        </p:nvSpPr>
        <p:spPr>
          <a:xfrm>
            <a:off x="8292224" y="2000483"/>
            <a:ext cx="1854995" cy="369332"/>
          </a:xfrm>
          <a:prstGeom prst="rect">
            <a:avLst/>
          </a:prstGeom>
        </p:spPr>
        <p:txBody>
          <a:bodyPr wrap="none">
            <a:spAutoFit/>
          </a:bodyPr>
          <a:lstStyle/>
          <a:p>
            <a:r>
              <a:rPr lang="en-US" dirty="0">
                <a:solidFill>
                  <a:schemeClr val="tx2"/>
                </a:solidFill>
                <a:hlinkClick r:id="rId5"/>
              </a:rPr>
              <a:t>iCould Case Study</a:t>
            </a:r>
            <a:endParaRPr lang="en-US" dirty="0">
              <a:solidFill>
                <a:schemeClr val="tx2"/>
              </a:solidFill>
            </a:endParaRPr>
          </a:p>
        </p:txBody>
      </p:sp>
      <p:sp>
        <p:nvSpPr>
          <p:cNvPr id="16" name="TextBox 15">
            <a:extLst>
              <a:ext uri="{FF2B5EF4-FFF2-40B4-BE49-F238E27FC236}">
                <a16:creationId xmlns:a16="http://schemas.microsoft.com/office/drawing/2014/main" id="{F7DC94C9-F05E-334B-9F0B-08C6EA5EFF76}"/>
              </a:ext>
            </a:extLst>
          </p:cNvPr>
          <p:cNvSpPr txBox="1"/>
          <p:nvPr/>
        </p:nvSpPr>
        <p:spPr>
          <a:xfrm>
            <a:off x="7180417" y="4117414"/>
            <a:ext cx="1799810" cy="830997"/>
          </a:xfrm>
          <a:prstGeom prst="rect">
            <a:avLst/>
          </a:prstGeom>
          <a:noFill/>
        </p:spPr>
        <p:txBody>
          <a:bodyPr wrap="square" rtlCol="0">
            <a:spAutoFit/>
          </a:bodyPr>
          <a:lstStyle/>
          <a:p>
            <a:r>
              <a:rPr lang="en-GB" sz="2400" dirty="0">
                <a:solidFill>
                  <a:schemeClr val="accent3"/>
                </a:solidFill>
              </a:rPr>
              <a:t>Songwriter/Musician</a:t>
            </a:r>
          </a:p>
        </p:txBody>
      </p:sp>
      <p:sp>
        <p:nvSpPr>
          <p:cNvPr id="18" name="Rectangle 17">
            <a:extLst>
              <a:ext uri="{FF2B5EF4-FFF2-40B4-BE49-F238E27FC236}">
                <a16:creationId xmlns:a16="http://schemas.microsoft.com/office/drawing/2014/main" id="{8CB1387A-B77C-6240-9518-8C45A9E66B9E}"/>
              </a:ext>
            </a:extLst>
          </p:cNvPr>
          <p:cNvSpPr/>
          <p:nvPr/>
        </p:nvSpPr>
        <p:spPr>
          <a:xfrm>
            <a:off x="7194384" y="4982140"/>
            <a:ext cx="2641757" cy="369332"/>
          </a:xfrm>
          <a:prstGeom prst="rect">
            <a:avLst/>
          </a:prstGeom>
        </p:spPr>
        <p:txBody>
          <a:bodyPr wrap="square">
            <a:spAutoFit/>
          </a:bodyPr>
          <a:lstStyle/>
          <a:p>
            <a:r>
              <a:rPr lang="en-GB" dirty="0">
                <a:solidFill>
                  <a:schemeClr val="tx2"/>
                </a:solidFill>
                <a:hlinkClick r:id="rId6"/>
              </a:rPr>
              <a:t>BBC Bitesize Video</a:t>
            </a:r>
            <a:endParaRPr lang="en-GB" dirty="0">
              <a:solidFill>
                <a:schemeClr val="tx2"/>
              </a:solidFill>
            </a:endParaRPr>
          </a:p>
        </p:txBody>
      </p:sp>
      <p:pic>
        <p:nvPicPr>
          <p:cNvPr id="7" name="Picture 6" descr="A picture containing icon&#10;&#10;Description automatically generated">
            <a:extLst>
              <a:ext uri="{FF2B5EF4-FFF2-40B4-BE49-F238E27FC236}">
                <a16:creationId xmlns:a16="http://schemas.microsoft.com/office/drawing/2014/main" id="{5CAD2329-9D3A-D847-9F08-365B774460A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45225" y="2850943"/>
            <a:ext cx="1080564" cy="657873"/>
          </a:xfrm>
          <a:prstGeom prst="rect">
            <a:avLst/>
          </a:prstGeom>
        </p:spPr>
      </p:pic>
      <p:pic>
        <p:nvPicPr>
          <p:cNvPr id="19" name="Picture 18" descr="A picture containing icon&#10;&#10;Description automatically generated">
            <a:extLst>
              <a:ext uri="{FF2B5EF4-FFF2-40B4-BE49-F238E27FC236}">
                <a16:creationId xmlns:a16="http://schemas.microsoft.com/office/drawing/2014/main" id="{C572F9BF-8C0C-1A42-9BD6-9EA9F00017E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203582" y="5611763"/>
            <a:ext cx="1080564" cy="657873"/>
          </a:xfrm>
          <a:prstGeom prst="rect">
            <a:avLst/>
          </a:prstGeom>
        </p:spPr>
      </p:pic>
    </p:spTree>
    <p:extLst>
      <p:ext uri="{BB962C8B-B14F-4D97-AF65-F5344CB8AC3E}">
        <p14:creationId xmlns:p14="http://schemas.microsoft.com/office/powerpoint/2010/main" val="3273893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5C7BED09-0908-1642-B422-9CDF418F790A}"/>
              </a:ext>
            </a:extLst>
          </p:cNvPr>
          <p:cNvSpPr/>
          <p:nvPr/>
        </p:nvSpPr>
        <p:spPr>
          <a:xfrm>
            <a:off x="3943220" y="-92765"/>
            <a:ext cx="10440716" cy="6525649"/>
          </a:xfrm>
          <a:custGeom>
            <a:avLst/>
            <a:gdLst>
              <a:gd name="connsiteX0" fmla="*/ 596696 w 10440716"/>
              <a:gd name="connsiteY0" fmla="*/ 0 h 6285510"/>
              <a:gd name="connsiteX1" fmla="*/ 3548443 w 10440716"/>
              <a:gd name="connsiteY1" fmla="*/ 1219200 h 6285510"/>
              <a:gd name="connsiteX2" fmla="*/ 8633791 w 10440716"/>
              <a:gd name="connsiteY2" fmla="*/ 1604211 h 6285510"/>
              <a:gd name="connsiteX3" fmla="*/ 6532275 w 10440716"/>
              <a:gd name="connsiteY3" fmla="*/ 3112169 h 6285510"/>
              <a:gd name="connsiteX4" fmla="*/ 67306 w 10440716"/>
              <a:gd name="connsiteY4" fmla="*/ 4908885 h 6285510"/>
              <a:gd name="connsiteX5" fmla="*/ 3532401 w 10440716"/>
              <a:gd name="connsiteY5" fmla="*/ 6015790 h 6285510"/>
              <a:gd name="connsiteX6" fmla="*/ 9467980 w 10440716"/>
              <a:gd name="connsiteY6" fmla="*/ 6256422 h 6285510"/>
              <a:gd name="connsiteX7" fmla="*/ 10366338 w 10440716"/>
              <a:gd name="connsiteY7" fmla="*/ 6272464 h 6285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40716" h="6285510">
                <a:moveTo>
                  <a:pt x="596696" y="0"/>
                </a:moveTo>
                <a:cubicBezTo>
                  <a:pt x="1402811" y="475916"/>
                  <a:pt x="2208927" y="951832"/>
                  <a:pt x="3548443" y="1219200"/>
                </a:cubicBezTo>
                <a:cubicBezTo>
                  <a:pt x="4887959" y="1486568"/>
                  <a:pt x="8136486" y="1288716"/>
                  <a:pt x="8633791" y="1604211"/>
                </a:cubicBezTo>
                <a:cubicBezTo>
                  <a:pt x="9131096" y="1919706"/>
                  <a:pt x="7960023" y="2561390"/>
                  <a:pt x="6532275" y="3112169"/>
                </a:cubicBezTo>
                <a:cubicBezTo>
                  <a:pt x="5104527" y="3662948"/>
                  <a:pt x="567285" y="4424948"/>
                  <a:pt x="67306" y="4908885"/>
                </a:cubicBezTo>
                <a:cubicBezTo>
                  <a:pt x="-432673" y="5392822"/>
                  <a:pt x="1965622" y="5791201"/>
                  <a:pt x="3532401" y="6015790"/>
                </a:cubicBezTo>
                <a:cubicBezTo>
                  <a:pt x="5099180" y="6240379"/>
                  <a:pt x="8328991" y="6213643"/>
                  <a:pt x="9467980" y="6256422"/>
                </a:cubicBezTo>
                <a:cubicBezTo>
                  <a:pt x="10606970" y="6299201"/>
                  <a:pt x="10486654" y="6285832"/>
                  <a:pt x="10366338" y="6272464"/>
                </a:cubicBezTo>
              </a:path>
            </a:pathLst>
          </a:custGeom>
          <a:noFill/>
          <a:ln w="50800">
            <a:solidFill>
              <a:srgbClr val="00699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B5B69C3B-D6CD-154B-B903-F2B1075E82C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969"/>
          <a:stretch/>
        </p:blipFill>
        <p:spPr>
          <a:xfrm>
            <a:off x="6611429" y="281806"/>
            <a:ext cx="2460966" cy="2345902"/>
          </a:xfrm>
          <a:prstGeom prst="ellipse">
            <a:avLst/>
          </a:prstGeom>
        </p:spPr>
      </p:pic>
      <p:pic>
        <p:nvPicPr>
          <p:cNvPr id="27" name="Picture 26" descr="A picture containing person, person, indoor, male&#10;&#10;Description automatically generated">
            <a:extLst>
              <a:ext uri="{FF2B5EF4-FFF2-40B4-BE49-F238E27FC236}">
                <a16:creationId xmlns:a16="http://schemas.microsoft.com/office/drawing/2014/main" id="{7EFA9A0B-0258-844C-97C4-6A13750F905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933"/>
          <a:stretch/>
        </p:blipFill>
        <p:spPr>
          <a:xfrm>
            <a:off x="4063888" y="2140840"/>
            <a:ext cx="2460966" cy="2428354"/>
          </a:xfrm>
          <a:prstGeom prst="ellipse">
            <a:avLst/>
          </a:prstGeom>
        </p:spPr>
      </p:pic>
      <p:pic>
        <p:nvPicPr>
          <p:cNvPr id="21" name="Picture 20" descr="A picture containing text, indoor, kitchen, wall&#10;&#10;Description automatically generated">
            <a:extLst>
              <a:ext uri="{FF2B5EF4-FFF2-40B4-BE49-F238E27FC236}">
                <a16:creationId xmlns:a16="http://schemas.microsoft.com/office/drawing/2014/main" id="{9086629E-85A3-5540-A420-7CC27399CC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474678" y="4116775"/>
            <a:ext cx="2460625" cy="2459420"/>
          </a:xfrm>
          <a:prstGeom prst="ellipse">
            <a:avLst/>
          </a:prstGeom>
        </p:spPr>
      </p:pic>
      <p:sp>
        <p:nvSpPr>
          <p:cNvPr id="2" name="TextBox 1">
            <a:extLst>
              <a:ext uri="{FF2B5EF4-FFF2-40B4-BE49-F238E27FC236}">
                <a16:creationId xmlns:a16="http://schemas.microsoft.com/office/drawing/2014/main" id="{3E9BBF76-F44C-8548-A670-F8CD7AEC63DB}"/>
              </a:ext>
            </a:extLst>
          </p:cNvPr>
          <p:cNvSpPr txBox="1"/>
          <p:nvPr/>
        </p:nvSpPr>
        <p:spPr>
          <a:xfrm>
            <a:off x="433136" y="1909010"/>
            <a:ext cx="2995863" cy="1323439"/>
          </a:xfrm>
          <a:prstGeom prst="rect">
            <a:avLst/>
          </a:prstGeom>
          <a:noFill/>
        </p:spPr>
        <p:txBody>
          <a:bodyPr wrap="square" rtlCol="0">
            <a:spAutoFit/>
          </a:bodyPr>
          <a:lstStyle/>
          <a:p>
            <a:r>
              <a:rPr lang="en-US" sz="4000" b="1" dirty="0">
                <a:solidFill>
                  <a:schemeClr val="tx2"/>
                </a:solidFill>
              </a:rPr>
              <a:t>Explore a career as a…</a:t>
            </a:r>
          </a:p>
        </p:txBody>
      </p:sp>
      <p:sp>
        <p:nvSpPr>
          <p:cNvPr id="3" name="TextBox 2">
            <a:extLst>
              <a:ext uri="{FF2B5EF4-FFF2-40B4-BE49-F238E27FC236}">
                <a16:creationId xmlns:a16="http://schemas.microsoft.com/office/drawing/2014/main" id="{E58D066B-A5D4-5640-87D3-A10DB6059739}"/>
              </a:ext>
            </a:extLst>
          </p:cNvPr>
          <p:cNvSpPr txBox="1"/>
          <p:nvPr/>
        </p:nvSpPr>
        <p:spPr>
          <a:xfrm>
            <a:off x="433136" y="3429000"/>
            <a:ext cx="2609812" cy="1569660"/>
          </a:xfrm>
          <a:prstGeom prst="rect">
            <a:avLst/>
          </a:prstGeom>
          <a:noFill/>
        </p:spPr>
        <p:txBody>
          <a:bodyPr wrap="square" rtlCol="0">
            <a:spAutoFit/>
          </a:bodyPr>
          <a:lstStyle/>
          <a:p>
            <a:r>
              <a:rPr lang="en-GB" sz="2400" b="1" dirty="0">
                <a:solidFill>
                  <a:schemeClr val="accent3"/>
                </a:solidFill>
              </a:rPr>
              <a:t>Here are some example roles and careers linked to </a:t>
            </a:r>
            <a:r>
              <a:rPr lang="en-GB" sz="2400" b="1" u="sng" dirty="0">
                <a:solidFill>
                  <a:schemeClr val="accent3"/>
                </a:solidFill>
              </a:rPr>
              <a:t>Music</a:t>
            </a:r>
          </a:p>
        </p:txBody>
      </p:sp>
      <p:sp>
        <p:nvSpPr>
          <p:cNvPr id="19" name="TextBox 18">
            <a:extLst>
              <a:ext uri="{FF2B5EF4-FFF2-40B4-BE49-F238E27FC236}">
                <a16:creationId xmlns:a16="http://schemas.microsoft.com/office/drawing/2014/main" id="{32DEFFB8-F0C4-2B46-B7E0-DD755B6F0354}"/>
              </a:ext>
            </a:extLst>
          </p:cNvPr>
          <p:cNvSpPr txBox="1"/>
          <p:nvPr/>
        </p:nvSpPr>
        <p:spPr>
          <a:xfrm>
            <a:off x="9299071" y="1509081"/>
            <a:ext cx="3065801" cy="461665"/>
          </a:xfrm>
          <a:prstGeom prst="rect">
            <a:avLst/>
          </a:prstGeom>
          <a:noFill/>
        </p:spPr>
        <p:txBody>
          <a:bodyPr wrap="square" rtlCol="0">
            <a:spAutoFit/>
          </a:bodyPr>
          <a:lstStyle/>
          <a:p>
            <a:r>
              <a:rPr lang="en-GB" sz="2400" dirty="0">
                <a:solidFill>
                  <a:schemeClr val="accent3"/>
                </a:solidFill>
              </a:rPr>
              <a:t>Sound Engineer</a:t>
            </a:r>
          </a:p>
        </p:txBody>
      </p:sp>
      <p:sp>
        <p:nvSpPr>
          <p:cNvPr id="22" name="TextBox 21">
            <a:extLst>
              <a:ext uri="{FF2B5EF4-FFF2-40B4-BE49-F238E27FC236}">
                <a16:creationId xmlns:a16="http://schemas.microsoft.com/office/drawing/2014/main" id="{C23FB12C-B72F-BC40-910D-7BFD2D7DA702}"/>
              </a:ext>
            </a:extLst>
          </p:cNvPr>
          <p:cNvSpPr txBox="1"/>
          <p:nvPr/>
        </p:nvSpPr>
        <p:spPr>
          <a:xfrm>
            <a:off x="9964130" y="4333709"/>
            <a:ext cx="2495255" cy="1200329"/>
          </a:xfrm>
          <a:prstGeom prst="rect">
            <a:avLst/>
          </a:prstGeom>
          <a:noFill/>
        </p:spPr>
        <p:txBody>
          <a:bodyPr wrap="square" rtlCol="0">
            <a:spAutoFit/>
          </a:bodyPr>
          <a:lstStyle/>
          <a:p>
            <a:r>
              <a:rPr lang="en-GB" sz="2400" dirty="0">
                <a:solidFill>
                  <a:schemeClr val="accent3"/>
                </a:solidFill>
              </a:rPr>
              <a:t>Musical instrument maker and repairer</a:t>
            </a:r>
          </a:p>
        </p:txBody>
      </p:sp>
      <p:sp>
        <p:nvSpPr>
          <p:cNvPr id="25" name="TextBox 24">
            <a:extLst>
              <a:ext uri="{FF2B5EF4-FFF2-40B4-BE49-F238E27FC236}">
                <a16:creationId xmlns:a16="http://schemas.microsoft.com/office/drawing/2014/main" id="{3B74ACDC-75AA-3A42-8F50-E8145BEB3AE5}"/>
              </a:ext>
            </a:extLst>
          </p:cNvPr>
          <p:cNvSpPr txBox="1"/>
          <p:nvPr/>
        </p:nvSpPr>
        <p:spPr>
          <a:xfrm>
            <a:off x="6553681" y="2837842"/>
            <a:ext cx="3426733" cy="461665"/>
          </a:xfrm>
          <a:prstGeom prst="rect">
            <a:avLst/>
          </a:prstGeom>
          <a:noFill/>
        </p:spPr>
        <p:txBody>
          <a:bodyPr wrap="square" rtlCol="0">
            <a:spAutoFit/>
          </a:bodyPr>
          <a:lstStyle/>
          <a:p>
            <a:r>
              <a:rPr lang="en-GB" sz="2400" dirty="0">
                <a:solidFill>
                  <a:schemeClr val="accent3"/>
                </a:solidFill>
              </a:rPr>
              <a:t>Music Director</a:t>
            </a:r>
          </a:p>
        </p:txBody>
      </p:sp>
      <p:sp>
        <p:nvSpPr>
          <p:cNvPr id="29" name="TextBox 28">
            <a:extLst>
              <a:ext uri="{FF2B5EF4-FFF2-40B4-BE49-F238E27FC236}">
                <a16:creationId xmlns:a16="http://schemas.microsoft.com/office/drawing/2014/main" id="{789EA8A2-73E0-7A4F-8913-A190CAB87A11}"/>
              </a:ext>
            </a:extLst>
          </p:cNvPr>
          <p:cNvSpPr txBox="1"/>
          <p:nvPr/>
        </p:nvSpPr>
        <p:spPr>
          <a:xfrm>
            <a:off x="6553681" y="3270383"/>
            <a:ext cx="1919436" cy="369332"/>
          </a:xfrm>
          <a:prstGeom prst="rect">
            <a:avLst/>
          </a:prstGeom>
          <a:noFill/>
        </p:spPr>
        <p:txBody>
          <a:bodyPr wrap="none" rtlCol="0">
            <a:spAutoFit/>
          </a:bodyPr>
          <a:lstStyle/>
          <a:p>
            <a:r>
              <a:rPr lang="en-US" u="sng" dirty="0">
                <a:solidFill>
                  <a:schemeClr val="tx2"/>
                </a:solidFill>
                <a:hlinkClick r:id="rId6"/>
              </a:rPr>
              <a:t>BBC Bitesize Video</a:t>
            </a:r>
            <a:endParaRPr lang="en-US" u="sng" dirty="0">
              <a:solidFill>
                <a:schemeClr val="tx2"/>
              </a:solidFill>
            </a:endParaRPr>
          </a:p>
        </p:txBody>
      </p:sp>
      <p:sp>
        <p:nvSpPr>
          <p:cNvPr id="30" name="Rectangle 29">
            <a:extLst>
              <a:ext uri="{FF2B5EF4-FFF2-40B4-BE49-F238E27FC236}">
                <a16:creationId xmlns:a16="http://schemas.microsoft.com/office/drawing/2014/main" id="{8161F00F-71EC-B54B-97CD-6839FF86E7CE}"/>
              </a:ext>
            </a:extLst>
          </p:cNvPr>
          <p:cNvSpPr/>
          <p:nvPr/>
        </p:nvSpPr>
        <p:spPr>
          <a:xfrm>
            <a:off x="9299071" y="1956176"/>
            <a:ext cx="1919436" cy="369332"/>
          </a:xfrm>
          <a:prstGeom prst="rect">
            <a:avLst/>
          </a:prstGeom>
        </p:spPr>
        <p:txBody>
          <a:bodyPr wrap="none">
            <a:spAutoFit/>
          </a:bodyPr>
          <a:lstStyle/>
          <a:p>
            <a:r>
              <a:rPr lang="en-GB" dirty="0">
                <a:solidFill>
                  <a:schemeClr val="tx2"/>
                </a:solidFill>
                <a:hlinkClick r:id="rId7"/>
              </a:rPr>
              <a:t>BBC Bitesize Video</a:t>
            </a:r>
            <a:endParaRPr lang="en-GB" dirty="0">
              <a:solidFill>
                <a:schemeClr val="tx2"/>
              </a:solidFill>
            </a:endParaRPr>
          </a:p>
        </p:txBody>
      </p:sp>
      <p:sp>
        <p:nvSpPr>
          <p:cNvPr id="31" name="Rectangle 30">
            <a:hlinkClick r:id="rId8"/>
            <a:extLst>
              <a:ext uri="{FF2B5EF4-FFF2-40B4-BE49-F238E27FC236}">
                <a16:creationId xmlns:a16="http://schemas.microsoft.com/office/drawing/2014/main" id="{9059681B-943C-E34C-A5DE-007C22E6EA0B}"/>
              </a:ext>
            </a:extLst>
          </p:cNvPr>
          <p:cNvSpPr/>
          <p:nvPr/>
        </p:nvSpPr>
        <p:spPr>
          <a:xfrm>
            <a:off x="9994825" y="5588147"/>
            <a:ext cx="1854995" cy="369332"/>
          </a:xfrm>
          <a:prstGeom prst="rect">
            <a:avLst/>
          </a:prstGeom>
        </p:spPr>
        <p:txBody>
          <a:bodyPr wrap="none">
            <a:spAutoFit/>
          </a:bodyPr>
          <a:lstStyle/>
          <a:p>
            <a:r>
              <a:rPr lang="en-GB" dirty="0">
                <a:solidFill>
                  <a:schemeClr val="tx2"/>
                </a:solidFill>
                <a:hlinkClick r:id="rId8"/>
              </a:rPr>
              <a:t>iCould Case Study</a:t>
            </a:r>
            <a:endParaRPr lang="en-GB" dirty="0">
              <a:solidFill>
                <a:schemeClr val="tx2"/>
              </a:solidFill>
            </a:endParaRPr>
          </a:p>
        </p:txBody>
      </p:sp>
      <p:pic>
        <p:nvPicPr>
          <p:cNvPr id="23" name="Picture 22" descr="A picture containing icon&#10;&#10;Description automatically generated">
            <a:extLst>
              <a:ext uri="{FF2B5EF4-FFF2-40B4-BE49-F238E27FC236}">
                <a16:creationId xmlns:a16="http://schemas.microsoft.com/office/drawing/2014/main" id="{00CC8C8D-E055-934B-839D-049B8750B02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918258" y="2140842"/>
            <a:ext cx="1080564" cy="657873"/>
          </a:xfrm>
          <a:prstGeom prst="rect">
            <a:avLst/>
          </a:prstGeom>
        </p:spPr>
      </p:pic>
      <p:pic>
        <p:nvPicPr>
          <p:cNvPr id="18" name="Picture 17" descr="A picture containing icon&#10;&#10;Description automatically generated">
            <a:extLst>
              <a:ext uri="{FF2B5EF4-FFF2-40B4-BE49-F238E27FC236}">
                <a16:creationId xmlns:a16="http://schemas.microsoft.com/office/drawing/2014/main" id="{8C463E1B-C329-1645-AFAD-B9CAF8CAA2D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306891" y="4198481"/>
            <a:ext cx="1080564" cy="657873"/>
          </a:xfrm>
          <a:prstGeom prst="rect">
            <a:avLst/>
          </a:prstGeom>
        </p:spPr>
      </p:pic>
      <p:pic>
        <p:nvPicPr>
          <p:cNvPr id="26" name="Picture 25" descr="A picture containing icon&#10;&#10;Description automatically generated">
            <a:extLst>
              <a:ext uri="{FF2B5EF4-FFF2-40B4-BE49-F238E27FC236}">
                <a16:creationId xmlns:a16="http://schemas.microsoft.com/office/drawing/2014/main" id="{CB6A40BC-5D58-D346-835C-B77C653C7F8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844149" y="6128457"/>
            <a:ext cx="1080564" cy="657873"/>
          </a:xfrm>
          <a:prstGeom prst="rect">
            <a:avLst/>
          </a:prstGeom>
        </p:spPr>
      </p:pic>
    </p:spTree>
    <p:extLst>
      <p:ext uri="{BB962C8B-B14F-4D97-AF65-F5344CB8AC3E}">
        <p14:creationId xmlns:p14="http://schemas.microsoft.com/office/powerpoint/2010/main" val="2446087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28EB98F2-64F8-E547-8B31-C4964BD2135F}"/>
              </a:ext>
            </a:extLst>
          </p:cNvPr>
          <p:cNvSpPr/>
          <p:nvPr/>
        </p:nvSpPr>
        <p:spPr>
          <a:xfrm>
            <a:off x="5619052" y="-94128"/>
            <a:ext cx="7182548" cy="7019364"/>
          </a:xfrm>
          <a:custGeom>
            <a:avLst/>
            <a:gdLst>
              <a:gd name="connsiteX0" fmla="*/ 0 w 4545106"/>
              <a:gd name="connsiteY0" fmla="*/ 0 h 6925235"/>
              <a:gd name="connsiteX1" fmla="*/ 2057400 w 4545106"/>
              <a:gd name="connsiteY1" fmla="*/ 887506 h 6925235"/>
              <a:gd name="connsiteX2" fmla="*/ 618565 w 4545106"/>
              <a:gd name="connsiteY2" fmla="*/ 1506071 h 6925235"/>
              <a:gd name="connsiteX3" fmla="*/ 4464423 w 4545106"/>
              <a:gd name="connsiteY3" fmla="*/ 2796988 h 6925235"/>
              <a:gd name="connsiteX4" fmla="*/ 1828800 w 4545106"/>
              <a:gd name="connsiteY4" fmla="*/ 5056094 h 6925235"/>
              <a:gd name="connsiteX5" fmla="*/ 4504765 w 4545106"/>
              <a:gd name="connsiteY5" fmla="*/ 6871447 h 6925235"/>
              <a:gd name="connsiteX6" fmla="*/ 4504765 w 4545106"/>
              <a:gd name="connsiteY6" fmla="*/ 6871447 h 6925235"/>
              <a:gd name="connsiteX7" fmla="*/ 4545106 w 4545106"/>
              <a:gd name="connsiteY7" fmla="*/ 6925235 h 6925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5106" h="6925235">
                <a:moveTo>
                  <a:pt x="0" y="0"/>
                </a:moveTo>
                <a:cubicBezTo>
                  <a:pt x="977153" y="318247"/>
                  <a:pt x="1954306" y="636494"/>
                  <a:pt x="2057400" y="887506"/>
                </a:cubicBezTo>
                <a:cubicBezTo>
                  <a:pt x="2160494" y="1138518"/>
                  <a:pt x="217395" y="1187824"/>
                  <a:pt x="618565" y="1506071"/>
                </a:cubicBezTo>
                <a:cubicBezTo>
                  <a:pt x="1019735" y="1824318"/>
                  <a:pt x="4262717" y="2205318"/>
                  <a:pt x="4464423" y="2796988"/>
                </a:cubicBezTo>
                <a:cubicBezTo>
                  <a:pt x="4666129" y="3388658"/>
                  <a:pt x="1822076" y="4377018"/>
                  <a:pt x="1828800" y="5056094"/>
                </a:cubicBezTo>
                <a:cubicBezTo>
                  <a:pt x="1835524" y="5735170"/>
                  <a:pt x="4504765" y="6871447"/>
                  <a:pt x="4504765" y="6871447"/>
                </a:cubicBezTo>
                <a:lnTo>
                  <a:pt x="4504765" y="6871447"/>
                </a:lnTo>
                <a:lnTo>
                  <a:pt x="4545106" y="6925235"/>
                </a:lnTo>
              </a:path>
            </a:pathLst>
          </a:custGeom>
          <a:noFill/>
          <a:ln w="50800">
            <a:solidFill>
              <a:srgbClr val="00699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Shape, square&#10;&#10;Description automatically generated">
            <a:extLst>
              <a:ext uri="{FF2B5EF4-FFF2-40B4-BE49-F238E27FC236}">
                <a16:creationId xmlns:a16="http://schemas.microsoft.com/office/drawing/2014/main" id="{E3E359A7-E361-2D4B-A357-D189CD8128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56032" y="3675380"/>
            <a:ext cx="3858809" cy="2792655"/>
          </a:xfrm>
          <a:prstGeom prst="rect">
            <a:avLst/>
          </a:prstGeom>
        </p:spPr>
      </p:pic>
      <p:pic>
        <p:nvPicPr>
          <p:cNvPr id="13" name="Picture 12" descr="Shape, square&#10;&#10;Description automatically generated">
            <a:extLst>
              <a:ext uri="{FF2B5EF4-FFF2-40B4-BE49-F238E27FC236}">
                <a16:creationId xmlns:a16="http://schemas.microsoft.com/office/drawing/2014/main" id="{0AEAE0F0-D9A4-8C49-9A56-051A0E149AB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8223" y="3675380"/>
            <a:ext cx="3858809" cy="2792655"/>
          </a:xfrm>
          <a:prstGeom prst="rect">
            <a:avLst/>
          </a:prstGeom>
        </p:spPr>
      </p:pic>
      <p:sp>
        <p:nvSpPr>
          <p:cNvPr id="3" name="TextBox 2">
            <a:extLst>
              <a:ext uri="{FF2B5EF4-FFF2-40B4-BE49-F238E27FC236}">
                <a16:creationId xmlns:a16="http://schemas.microsoft.com/office/drawing/2014/main" id="{73F7930A-B75A-ED47-B671-F64D82EA86D6}"/>
              </a:ext>
            </a:extLst>
          </p:cNvPr>
          <p:cNvSpPr txBox="1"/>
          <p:nvPr/>
        </p:nvSpPr>
        <p:spPr>
          <a:xfrm>
            <a:off x="433136" y="1909009"/>
            <a:ext cx="6465205" cy="707886"/>
          </a:xfrm>
          <a:prstGeom prst="rect">
            <a:avLst/>
          </a:prstGeom>
          <a:noFill/>
        </p:spPr>
        <p:txBody>
          <a:bodyPr wrap="square" rtlCol="0">
            <a:spAutoFit/>
          </a:bodyPr>
          <a:lstStyle/>
          <a:p>
            <a:r>
              <a:rPr lang="en-US" sz="4000" b="1" dirty="0">
                <a:solidFill>
                  <a:schemeClr val="tx2"/>
                </a:solidFill>
              </a:rPr>
              <a:t>Discover more about the role</a:t>
            </a:r>
          </a:p>
        </p:txBody>
      </p:sp>
      <p:sp>
        <p:nvSpPr>
          <p:cNvPr id="4" name="TextBox 3">
            <a:extLst>
              <a:ext uri="{FF2B5EF4-FFF2-40B4-BE49-F238E27FC236}">
                <a16:creationId xmlns:a16="http://schemas.microsoft.com/office/drawing/2014/main" id="{E6085741-4222-1949-B149-FF751E1EE3B7}"/>
              </a:ext>
            </a:extLst>
          </p:cNvPr>
          <p:cNvSpPr txBox="1"/>
          <p:nvPr/>
        </p:nvSpPr>
        <p:spPr>
          <a:xfrm>
            <a:off x="433136" y="2754892"/>
            <a:ext cx="6643526" cy="646331"/>
          </a:xfrm>
          <a:prstGeom prst="rect">
            <a:avLst/>
          </a:prstGeom>
          <a:noFill/>
        </p:spPr>
        <p:txBody>
          <a:bodyPr wrap="square" rtlCol="0">
            <a:spAutoFit/>
          </a:bodyPr>
          <a:lstStyle/>
          <a:p>
            <a:r>
              <a:rPr lang="en-GB" dirty="0">
                <a:solidFill>
                  <a:schemeClr val="tx2"/>
                </a:solidFill>
              </a:rPr>
              <a:t>Explore careers using </a:t>
            </a:r>
            <a:r>
              <a:rPr lang="en-GB" dirty="0">
                <a:solidFill>
                  <a:schemeClr val="tx2"/>
                </a:solidFill>
                <a:hlinkClick r:id="rId4">
                  <a:extLst>
                    <a:ext uri="{A12FA001-AC4F-418D-AE19-62706E023703}">
                      <ahyp:hlinkClr xmlns:ahyp="http://schemas.microsoft.com/office/drawing/2018/hyperlinkcolor" val="tx"/>
                    </a:ext>
                  </a:extLst>
                </a:hlinkClick>
              </a:rPr>
              <a:t>National Careers Service</a:t>
            </a:r>
            <a:r>
              <a:rPr lang="en-GB" dirty="0">
                <a:solidFill>
                  <a:schemeClr val="tx2"/>
                </a:solidFill>
              </a:rPr>
              <a:t> and find out about what jobs involve and how they are right for you</a:t>
            </a:r>
          </a:p>
        </p:txBody>
      </p:sp>
      <p:sp>
        <p:nvSpPr>
          <p:cNvPr id="5" name="Rectangle 4">
            <a:extLst>
              <a:ext uri="{FF2B5EF4-FFF2-40B4-BE49-F238E27FC236}">
                <a16:creationId xmlns:a16="http://schemas.microsoft.com/office/drawing/2014/main" id="{3EF52478-F4E4-674F-83ED-41A1DFBAAF9D}"/>
              </a:ext>
            </a:extLst>
          </p:cNvPr>
          <p:cNvSpPr/>
          <p:nvPr/>
        </p:nvSpPr>
        <p:spPr>
          <a:xfrm>
            <a:off x="851908" y="3907509"/>
            <a:ext cx="3022759" cy="2154436"/>
          </a:xfrm>
          <a:prstGeom prst="rect">
            <a:avLst/>
          </a:prstGeom>
        </p:spPr>
        <p:txBody>
          <a:bodyPr wrap="square">
            <a:spAutoFit/>
          </a:bodyPr>
          <a:lstStyle/>
          <a:p>
            <a:r>
              <a:rPr lang="en-GB" dirty="0">
                <a:solidFill>
                  <a:schemeClr val="tx2"/>
                </a:solidFill>
              </a:rPr>
              <a:t>Includes:</a:t>
            </a:r>
          </a:p>
          <a:p>
            <a:r>
              <a:rPr lang="en-GB" sz="800" dirty="0">
                <a:solidFill>
                  <a:schemeClr val="tx2"/>
                </a:solidFill>
              </a:rPr>
              <a:t>  </a:t>
            </a:r>
          </a:p>
          <a:p>
            <a:pPr marL="285750" indent="-285750">
              <a:buFont typeface="Arial" panose="020B0604020202020204" pitchFamily="34" charset="0"/>
              <a:buChar char="•"/>
            </a:pPr>
            <a:r>
              <a:rPr lang="en-GB" dirty="0">
                <a:solidFill>
                  <a:schemeClr val="tx2"/>
                </a:solidFill>
              </a:rPr>
              <a:t>Average Salary</a:t>
            </a:r>
          </a:p>
          <a:p>
            <a:pPr marL="285750" indent="-285750">
              <a:buFont typeface="Arial" panose="020B0604020202020204" pitchFamily="34" charset="0"/>
              <a:buChar char="•"/>
            </a:pPr>
            <a:r>
              <a:rPr lang="en-GB" dirty="0">
                <a:solidFill>
                  <a:schemeClr val="tx2"/>
                </a:solidFill>
              </a:rPr>
              <a:t>Typical Hours</a:t>
            </a:r>
          </a:p>
          <a:p>
            <a:pPr marL="285750" indent="-285750">
              <a:buFont typeface="Arial" panose="020B0604020202020204" pitchFamily="34" charset="0"/>
              <a:buChar char="•"/>
            </a:pPr>
            <a:r>
              <a:rPr lang="en-GB" dirty="0">
                <a:solidFill>
                  <a:schemeClr val="tx2"/>
                </a:solidFill>
              </a:rPr>
              <a:t>Work patterns</a:t>
            </a:r>
          </a:p>
          <a:p>
            <a:pPr marL="285750" indent="-285750">
              <a:buFont typeface="Arial" panose="020B0604020202020204" pitchFamily="34" charset="0"/>
              <a:buChar char="•"/>
            </a:pPr>
            <a:r>
              <a:rPr lang="en-GB" dirty="0">
                <a:solidFill>
                  <a:schemeClr val="tx2"/>
                </a:solidFill>
              </a:rPr>
              <a:t>Pathways/How to Become</a:t>
            </a:r>
          </a:p>
          <a:p>
            <a:pPr marL="285750" indent="-285750">
              <a:buFont typeface="Arial" panose="020B0604020202020204" pitchFamily="34" charset="0"/>
              <a:buChar char="•"/>
            </a:pPr>
            <a:r>
              <a:rPr lang="en-GB" dirty="0">
                <a:solidFill>
                  <a:schemeClr val="tx2"/>
                </a:solidFill>
              </a:rPr>
              <a:t>Essential Skills</a:t>
            </a:r>
          </a:p>
          <a:p>
            <a:pPr marL="285750" indent="-285750">
              <a:buFont typeface="Arial" panose="020B0604020202020204" pitchFamily="34" charset="0"/>
              <a:buChar char="•"/>
            </a:pPr>
            <a:r>
              <a:rPr lang="en-GB" dirty="0">
                <a:solidFill>
                  <a:schemeClr val="tx2"/>
                </a:solidFill>
              </a:rPr>
              <a:t>Daily Tasks</a:t>
            </a:r>
          </a:p>
        </p:txBody>
      </p:sp>
      <p:pic>
        <p:nvPicPr>
          <p:cNvPr id="6" name="Picture 5">
            <a:extLst>
              <a:ext uri="{FF2B5EF4-FFF2-40B4-BE49-F238E27FC236}">
                <a16:creationId xmlns:a16="http://schemas.microsoft.com/office/drawing/2014/main" id="{5EAA288C-13D7-1643-88DB-D59DCD4DDDF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10169" y="2447717"/>
            <a:ext cx="3218829" cy="3451159"/>
          </a:xfrm>
          <a:prstGeom prst="rect">
            <a:avLst/>
          </a:prstGeom>
          <a:ln w="12700">
            <a:solidFill>
              <a:schemeClr val="tx2"/>
            </a:solidFill>
          </a:ln>
        </p:spPr>
      </p:pic>
      <p:sp>
        <p:nvSpPr>
          <p:cNvPr id="8" name="TextBox 7">
            <a:extLst>
              <a:ext uri="{FF2B5EF4-FFF2-40B4-BE49-F238E27FC236}">
                <a16:creationId xmlns:a16="http://schemas.microsoft.com/office/drawing/2014/main" id="{2A463CFE-DA5B-6341-BEAE-A0CCD088C9F2}"/>
              </a:ext>
            </a:extLst>
          </p:cNvPr>
          <p:cNvSpPr txBox="1"/>
          <p:nvPr/>
        </p:nvSpPr>
        <p:spPr>
          <a:xfrm>
            <a:off x="4677561" y="3907509"/>
            <a:ext cx="2552451" cy="1877437"/>
          </a:xfrm>
          <a:prstGeom prst="rect">
            <a:avLst/>
          </a:prstGeom>
          <a:noFill/>
        </p:spPr>
        <p:txBody>
          <a:bodyPr wrap="square" rtlCol="0">
            <a:spAutoFit/>
          </a:bodyPr>
          <a:lstStyle/>
          <a:p>
            <a:r>
              <a:rPr lang="en-GB" dirty="0">
                <a:solidFill>
                  <a:schemeClr val="tx2"/>
                </a:solidFill>
              </a:rPr>
              <a:t>Research Ideas:</a:t>
            </a:r>
          </a:p>
          <a:p>
            <a:r>
              <a:rPr lang="en-GB" sz="800" dirty="0">
                <a:solidFill>
                  <a:schemeClr val="tx2"/>
                </a:solidFill>
                <a:hlinkClick r:id="rId6"/>
              </a:rPr>
              <a:t> </a:t>
            </a:r>
          </a:p>
          <a:p>
            <a:r>
              <a:rPr lang="en-GB" dirty="0">
                <a:solidFill>
                  <a:schemeClr val="tx2"/>
                </a:solidFill>
                <a:hlinkClick r:id="rId6"/>
              </a:rPr>
              <a:t>Music Teacher</a:t>
            </a:r>
            <a:endParaRPr lang="en-GB" dirty="0">
              <a:solidFill>
                <a:schemeClr val="tx2"/>
              </a:solidFill>
            </a:endParaRPr>
          </a:p>
          <a:p>
            <a:r>
              <a:rPr lang="en-GB" dirty="0">
                <a:solidFill>
                  <a:schemeClr val="tx2"/>
                </a:solidFill>
                <a:hlinkClick r:id="rId7"/>
              </a:rPr>
              <a:t>Songwriter/Musician</a:t>
            </a:r>
            <a:endParaRPr lang="en-GB" dirty="0">
              <a:solidFill>
                <a:schemeClr val="tx2"/>
              </a:solidFill>
              <a:hlinkClick r:id="rId8">
                <a:extLst>
                  <a:ext uri="{A12FA001-AC4F-418D-AE19-62706E023703}">
                    <ahyp:hlinkClr xmlns:ahyp="http://schemas.microsoft.com/office/drawing/2018/hyperlinkcolor" val="tx"/>
                  </a:ext>
                </a:extLst>
              </a:hlinkClick>
            </a:endParaRPr>
          </a:p>
          <a:p>
            <a:r>
              <a:rPr lang="en-GB" dirty="0">
                <a:solidFill>
                  <a:schemeClr val="tx2"/>
                </a:solidFill>
                <a:hlinkClick r:id="rId9"/>
              </a:rPr>
              <a:t>Sound Engineer</a:t>
            </a:r>
            <a:endParaRPr lang="en-GB" dirty="0">
              <a:solidFill>
                <a:schemeClr val="tx2"/>
              </a:solidFill>
            </a:endParaRPr>
          </a:p>
          <a:p>
            <a:r>
              <a:rPr lang="en-GB" dirty="0">
                <a:solidFill>
                  <a:schemeClr val="tx2"/>
                </a:solidFill>
                <a:hlinkClick r:id="rId10"/>
              </a:rPr>
              <a:t>Musical Instrument Maker &amp; Repairer</a:t>
            </a:r>
            <a:endParaRPr lang="en-GB" dirty="0">
              <a:solidFill>
                <a:schemeClr val="tx2"/>
              </a:solidFill>
            </a:endParaRPr>
          </a:p>
        </p:txBody>
      </p:sp>
      <p:pic>
        <p:nvPicPr>
          <p:cNvPr id="9" name="Picture 8">
            <a:extLst>
              <a:ext uri="{FF2B5EF4-FFF2-40B4-BE49-F238E27FC236}">
                <a16:creationId xmlns:a16="http://schemas.microsoft.com/office/drawing/2014/main" id="{B3595923-1D4D-1541-9F0B-36714BEE41D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848816" y="5614783"/>
            <a:ext cx="982552" cy="568185"/>
          </a:xfrm>
          <a:prstGeom prst="rect">
            <a:avLst/>
          </a:prstGeom>
        </p:spPr>
      </p:pic>
    </p:spTree>
    <p:extLst>
      <p:ext uri="{BB962C8B-B14F-4D97-AF65-F5344CB8AC3E}">
        <p14:creationId xmlns:p14="http://schemas.microsoft.com/office/powerpoint/2010/main" val="432717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205F9DD3-0562-F547-817B-2278B37B7E42}"/>
              </a:ext>
            </a:extLst>
          </p:cNvPr>
          <p:cNvSpPr/>
          <p:nvPr/>
        </p:nvSpPr>
        <p:spPr>
          <a:xfrm>
            <a:off x="5619052" y="-94128"/>
            <a:ext cx="7182548" cy="7019364"/>
          </a:xfrm>
          <a:custGeom>
            <a:avLst/>
            <a:gdLst>
              <a:gd name="connsiteX0" fmla="*/ 0 w 4545106"/>
              <a:gd name="connsiteY0" fmla="*/ 0 h 6925235"/>
              <a:gd name="connsiteX1" fmla="*/ 2057400 w 4545106"/>
              <a:gd name="connsiteY1" fmla="*/ 887506 h 6925235"/>
              <a:gd name="connsiteX2" fmla="*/ 618565 w 4545106"/>
              <a:gd name="connsiteY2" fmla="*/ 1506071 h 6925235"/>
              <a:gd name="connsiteX3" fmla="*/ 4464423 w 4545106"/>
              <a:gd name="connsiteY3" fmla="*/ 2796988 h 6925235"/>
              <a:gd name="connsiteX4" fmla="*/ 1828800 w 4545106"/>
              <a:gd name="connsiteY4" fmla="*/ 5056094 h 6925235"/>
              <a:gd name="connsiteX5" fmla="*/ 4504765 w 4545106"/>
              <a:gd name="connsiteY5" fmla="*/ 6871447 h 6925235"/>
              <a:gd name="connsiteX6" fmla="*/ 4504765 w 4545106"/>
              <a:gd name="connsiteY6" fmla="*/ 6871447 h 6925235"/>
              <a:gd name="connsiteX7" fmla="*/ 4545106 w 4545106"/>
              <a:gd name="connsiteY7" fmla="*/ 6925235 h 6925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5106" h="6925235">
                <a:moveTo>
                  <a:pt x="0" y="0"/>
                </a:moveTo>
                <a:cubicBezTo>
                  <a:pt x="977153" y="318247"/>
                  <a:pt x="1954306" y="636494"/>
                  <a:pt x="2057400" y="887506"/>
                </a:cubicBezTo>
                <a:cubicBezTo>
                  <a:pt x="2160494" y="1138518"/>
                  <a:pt x="217395" y="1187824"/>
                  <a:pt x="618565" y="1506071"/>
                </a:cubicBezTo>
                <a:cubicBezTo>
                  <a:pt x="1019735" y="1824318"/>
                  <a:pt x="4262717" y="2205318"/>
                  <a:pt x="4464423" y="2796988"/>
                </a:cubicBezTo>
                <a:cubicBezTo>
                  <a:pt x="4666129" y="3388658"/>
                  <a:pt x="1822076" y="4377018"/>
                  <a:pt x="1828800" y="5056094"/>
                </a:cubicBezTo>
                <a:cubicBezTo>
                  <a:pt x="1835524" y="5735170"/>
                  <a:pt x="4504765" y="6871447"/>
                  <a:pt x="4504765" y="6871447"/>
                </a:cubicBezTo>
                <a:lnTo>
                  <a:pt x="4504765" y="6871447"/>
                </a:lnTo>
                <a:lnTo>
                  <a:pt x="4545106" y="6925235"/>
                </a:lnTo>
              </a:path>
            </a:pathLst>
          </a:custGeom>
          <a:noFill/>
          <a:ln w="50800">
            <a:solidFill>
              <a:srgbClr val="00699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73F7930A-B75A-ED47-B671-F64D82EA86D6}"/>
              </a:ext>
            </a:extLst>
          </p:cNvPr>
          <p:cNvSpPr txBox="1"/>
          <p:nvPr/>
        </p:nvSpPr>
        <p:spPr>
          <a:xfrm>
            <a:off x="433136" y="1909009"/>
            <a:ext cx="6465205" cy="707886"/>
          </a:xfrm>
          <a:prstGeom prst="rect">
            <a:avLst/>
          </a:prstGeom>
          <a:noFill/>
        </p:spPr>
        <p:txBody>
          <a:bodyPr wrap="square" rtlCol="0">
            <a:spAutoFit/>
          </a:bodyPr>
          <a:lstStyle/>
          <a:p>
            <a:r>
              <a:rPr lang="en-US" sz="4000" b="1" dirty="0">
                <a:solidFill>
                  <a:schemeClr val="tx2"/>
                </a:solidFill>
              </a:rPr>
              <a:t>Where can Music take you</a:t>
            </a:r>
          </a:p>
        </p:txBody>
      </p:sp>
      <p:sp>
        <p:nvSpPr>
          <p:cNvPr id="4" name="TextBox 3">
            <a:extLst>
              <a:ext uri="{FF2B5EF4-FFF2-40B4-BE49-F238E27FC236}">
                <a16:creationId xmlns:a16="http://schemas.microsoft.com/office/drawing/2014/main" id="{E6085741-4222-1949-B149-FF751E1EE3B7}"/>
              </a:ext>
            </a:extLst>
          </p:cNvPr>
          <p:cNvSpPr txBox="1"/>
          <p:nvPr/>
        </p:nvSpPr>
        <p:spPr>
          <a:xfrm>
            <a:off x="433136" y="2635624"/>
            <a:ext cx="2982418" cy="461665"/>
          </a:xfrm>
          <a:prstGeom prst="rect">
            <a:avLst/>
          </a:prstGeom>
          <a:noFill/>
        </p:spPr>
        <p:txBody>
          <a:bodyPr wrap="square" rtlCol="0">
            <a:spAutoFit/>
          </a:bodyPr>
          <a:lstStyle/>
          <a:p>
            <a:r>
              <a:rPr lang="en-GB" sz="2400" b="1" dirty="0">
                <a:solidFill>
                  <a:schemeClr val="accent3"/>
                </a:solidFill>
              </a:rPr>
              <a:t>Pathways at 16</a:t>
            </a:r>
          </a:p>
        </p:txBody>
      </p:sp>
      <p:sp>
        <p:nvSpPr>
          <p:cNvPr id="18" name="Rectangle 17">
            <a:extLst>
              <a:ext uri="{FF2B5EF4-FFF2-40B4-BE49-F238E27FC236}">
                <a16:creationId xmlns:a16="http://schemas.microsoft.com/office/drawing/2014/main" id="{3A9E06B0-AA92-9049-89BB-0318DFDA396B}"/>
              </a:ext>
            </a:extLst>
          </p:cNvPr>
          <p:cNvSpPr/>
          <p:nvPr/>
        </p:nvSpPr>
        <p:spPr>
          <a:xfrm>
            <a:off x="465070" y="3429000"/>
            <a:ext cx="3520432" cy="2154436"/>
          </a:xfrm>
          <a:prstGeom prst="rect">
            <a:avLst/>
          </a:prstGeom>
        </p:spPr>
        <p:txBody>
          <a:bodyPr wrap="square">
            <a:spAutoFit/>
          </a:bodyPr>
          <a:lstStyle/>
          <a:p>
            <a:r>
              <a:rPr lang="en-GB" dirty="0">
                <a:solidFill>
                  <a:schemeClr val="tx2"/>
                </a:solidFill>
              </a:rPr>
              <a:t>Example Post 16 Routes </a:t>
            </a:r>
          </a:p>
          <a:p>
            <a:r>
              <a:rPr lang="en-GB" sz="800" dirty="0">
                <a:solidFill>
                  <a:schemeClr val="tx2"/>
                </a:solidFill>
              </a:rPr>
              <a:t> </a:t>
            </a:r>
          </a:p>
          <a:p>
            <a:pPr marL="285750" indent="-285750">
              <a:buFont typeface="Arial" panose="020B0604020202020204" pitchFamily="34" charset="0"/>
              <a:buChar char="•"/>
            </a:pPr>
            <a:r>
              <a:rPr lang="en-GB" dirty="0">
                <a:solidFill>
                  <a:schemeClr val="tx2"/>
                </a:solidFill>
              </a:rPr>
              <a:t>BTEC Music/Music Performance/Music Technology</a:t>
            </a:r>
          </a:p>
          <a:p>
            <a:pPr marL="285750" indent="-285750">
              <a:buFont typeface="Arial" panose="020B0604020202020204" pitchFamily="34" charset="0"/>
              <a:buChar char="•"/>
            </a:pPr>
            <a:r>
              <a:rPr lang="en-GB" dirty="0">
                <a:solidFill>
                  <a:schemeClr val="tx2"/>
                </a:solidFill>
                <a:hlinkClick r:id="rId3"/>
              </a:rPr>
              <a:t>Level 2/3 Music Performance/Music Technology/Music Production/Vocal Artist</a:t>
            </a:r>
            <a:endParaRPr lang="en-GB" dirty="0">
              <a:solidFill>
                <a:schemeClr val="tx2"/>
              </a:solidFill>
            </a:endParaRPr>
          </a:p>
        </p:txBody>
      </p:sp>
      <p:sp>
        <p:nvSpPr>
          <p:cNvPr id="19" name="TextBox 18">
            <a:extLst>
              <a:ext uri="{FF2B5EF4-FFF2-40B4-BE49-F238E27FC236}">
                <a16:creationId xmlns:a16="http://schemas.microsoft.com/office/drawing/2014/main" id="{36DB4D45-303C-A542-AE3D-37FA35ED7153}"/>
              </a:ext>
            </a:extLst>
          </p:cNvPr>
          <p:cNvSpPr txBox="1"/>
          <p:nvPr/>
        </p:nvSpPr>
        <p:spPr>
          <a:xfrm>
            <a:off x="4298781" y="3429000"/>
            <a:ext cx="3463430" cy="1877437"/>
          </a:xfrm>
          <a:prstGeom prst="rect">
            <a:avLst/>
          </a:prstGeom>
          <a:noFill/>
        </p:spPr>
        <p:txBody>
          <a:bodyPr wrap="square" rtlCol="0">
            <a:spAutoFit/>
          </a:bodyPr>
          <a:lstStyle/>
          <a:p>
            <a:r>
              <a:rPr lang="en-GB" dirty="0">
                <a:solidFill>
                  <a:schemeClr val="tx2"/>
                </a:solidFill>
              </a:rPr>
              <a:t>Apprenticeship Ideas</a:t>
            </a:r>
          </a:p>
          <a:p>
            <a:r>
              <a:rPr lang="en-GB" sz="800" dirty="0">
                <a:solidFill>
                  <a:schemeClr val="tx2"/>
                </a:solidFill>
              </a:rPr>
              <a:t> </a:t>
            </a:r>
          </a:p>
          <a:p>
            <a:pPr marL="285750" indent="-285750">
              <a:buFont typeface="Arial" panose="020B0604020202020204" pitchFamily="34" charset="0"/>
              <a:buChar char="•"/>
            </a:pPr>
            <a:endParaRPr lang="en-GB" dirty="0">
              <a:solidFill>
                <a:schemeClr val="tx2"/>
              </a:solidFill>
            </a:endParaRPr>
          </a:p>
          <a:p>
            <a:pPr marL="285750" indent="-285750">
              <a:buFont typeface="Arial" panose="020B0604020202020204" pitchFamily="34" charset="0"/>
              <a:buChar char="•"/>
            </a:pPr>
            <a:r>
              <a:rPr lang="en-GB" dirty="0">
                <a:solidFill>
                  <a:schemeClr val="tx2"/>
                </a:solidFill>
              </a:rPr>
              <a:t>Arts Therapist 	</a:t>
            </a:r>
          </a:p>
          <a:p>
            <a:pPr marL="285750" indent="-285750">
              <a:buFont typeface="Arial" panose="020B0604020202020204" pitchFamily="34" charset="0"/>
              <a:buChar char="•"/>
            </a:pPr>
            <a:r>
              <a:rPr lang="en-GB" dirty="0">
                <a:solidFill>
                  <a:schemeClr val="tx2"/>
                </a:solidFill>
              </a:rPr>
              <a:t>Live Event Rigger </a:t>
            </a:r>
          </a:p>
          <a:p>
            <a:pPr marL="285750" indent="-285750">
              <a:buFont typeface="Arial" panose="020B0604020202020204" pitchFamily="34" charset="0"/>
              <a:buChar char="•"/>
            </a:pPr>
            <a:r>
              <a:rPr lang="en-GB" dirty="0">
                <a:solidFill>
                  <a:schemeClr val="tx2"/>
                </a:solidFill>
              </a:rPr>
              <a:t>Event Assistant </a:t>
            </a:r>
          </a:p>
          <a:p>
            <a:pPr marL="285750" indent="-285750">
              <a:buFont typeface="Arial" panose="020B0604020202020204" pitchFamily="34" charset="0"/>
              <a:buChar char="•"/>
            </a:pPr>
            <a:r>
              <a:rPr lang="en-GB" dirty="0">
                <a:solidFill>
                  <a:schemeClr val="tx2"/>
                </a:solidFill>
              </a:rPr>
              <a:t>Creative Venue Technician </a:t>
            </a:r>
          </a:p>
        </p:txBody>
      </p:sp>
      <p:pic>
        <p:nvPicPr>
          <p:cNvPr id="13" name="Picture 12">
            <a:extLst>
              <a:ext uri="{FF2B5EF4-FFF2-40B4-BE49-F238E27FC236}">
                <a16:creationId xmlns:a16="http://schemas.microsoft.com/office/drawing/2014/main" id="{8B1D1500-2EFD-004B-A889-E4F79FF3523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7410" t="-5809" r="-7261" b="-10520"/>
          <a:stretch/>
        </p:blipFill>
        <p:spPr>
          <a:xfrm>
            <a:off x="9106703" y="1589043"/>
            <a:ext cx="1024309" cy="625642"/>
          </a:xfrm>
          <a:prstGeom prst="rect">
            <a:avLst/>
          </a:prstGeom>
          <a:solidFill>
            <a:schemeClr val="bg2"/>
          </a:solidFill>
          <a:ln w="12700">
            <a:solidFill>
              <a:srgbClr val="E0DEDA"/>
            </a:solidFill>
          </a:ln>
        </p:spPr>
      </p:pic>
      <p:pic>
        <p:nvPicPr>
          <p:cNvPr id="5" name="Picture 4" descr="Logo&#10;&#10;Description automatically generated">
            <a:extLst>
              <a:ext uri="{FF2B5EF4-FFF2-40B4-BE49-F238E27FC236}">
                <a16:creationId xmlns:a16="http://schemas.microsoft.com/office/drawing/2014/main" id="{9B2324B0-9C30-3C41-BFE3-7D4D8B8EA61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59217" y="1820892"/>
            <a:ext cx="1210733" cy="393793"/>
          </a:xfrm>
          <a:prstGeom prst="rect">
            <a:avLst/>
          </a:prstGeom>
          <a:solidFill>
            <a:schemeClr val="bg2"/>
          </a:solidFill>
          <a:ln w="12700">
            <a:solidFill>
              <a:srgbClr val="E0DEDA"/>
            </a:solidFill>
          </a:ln>
        </p:spPr>
      </p:pic>
      <p:sp>
        <p:nvSpPr>
          <p:cNvPr id="2" name="TextBox 1">
            <a:extLst>
              <a:ext uri="{FF2B5EF4-FFF2-40B4-BE49-F238E27FC236}">
                <a16:creationId xmlns:a16="http://schemas.microsoft.com/office/drawing/2014/main" id="{59FEF417-FFC6-7746-BECF-DFD28430C70D}"/>
              </a:ext>
            </a:extLst>
          </p:cNvPr>
          <p:cNvSpPr txBox="1"/>
          <p:nvPr/>
        </p:nvSpPr>
        <p:spPr>
          <a:xfrm>
            <a:off x="-1569493" y="-1037230"/>
            <a:ext cx="184731" cy="369332"/>
          </a:xfrm>
          <a:prstGeom prst="rect">
            <a:avLst/>
          </a:prstGeom>
          <a:noFill/>
        </p:spPr>
        <p:txBody>
          <a:bodyPr wrap="none" rtlCol="0">
            <a:spAutoFit/>
          </a:bodyPr>
          <a:lstStyle/>
          <a:p>
            <a:endParaRPr lang="en-US" dirty="0"/>
          </a:p>
        </p:txBody>
      </p:sp>
      <p:pic>
        <p:nvPicPr>
          <p:cNvPr id="15" name="Picture 14">
            <a:extLst>
              <a:ext uri="{FF2B5EF4-FFF2-40B4-BE49-F238E27FC236}">
                <a16:creationId xmlns:a16="http://schemas.microsoft.com/office/drawing/2014/main" id="{BC7F7419-35DA-EF41-A818-5F951D0B3FCC}"/>
              </a:ext>
            </a:extLst>
          </p:cNvPr>
          <p:cNvPicPr>
            <a:picLocks noChangeAspect="1"/>
          </p:cNvPicPr>
          <p:nvPr/>
        </p:nvPicPr>
        <p:blipFill>
          <a:blip r:embed="rId6"/>
          <a:stretch>
            <a:fillRect/>
          </a:stretch>
        </p:blipFill>
        <p:spPr>
          <a:xfrm>
            <a:off x="9082481" y="2360388"/>
            <a:ext cx="2507417" cy="3540625"/>
          </a:xfrm>
          <a:prstGeom prst="rect">
            <a:avLst/>
          </a:prstGeom>
        </p:spPr>
      </p:pic>
    </p:spTree>
    <p:extLst>
      <p:ext uri="{BB962C8B-B14F-4D97-AF65-F5344CB8AC3E}">
        <p14:creationId xmlns:p14="http://schemas.microsoft.com/office/powerpoint/2010/main" val="150539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76121A4-9206-0E4F-B714-BDA7122544CC}"/>
              </a:ext>
            </a:extLst>
          </p:cNvPr>
          <p:cNvSpPr/>
          <p:nvPr/>
        </p:nvSpPr>
        <p:spPr>
          <a:xfrm>
            <a:off x="5619052" y="-94128"/>
            <a:ext cx="7182548" cy="7019364"/>
          </a:xfrm>
          <a:custGeom>
            <a:avLst/>
            <a:gdLst>
              <a:gd name="connsiteX0" fmla="*/ 0 w 4545106"/>
              <a:gd name="connsiteY0" fmla="*/ 0 h 6925235"/>
              <a:gd name="connsiteX1" fmla="*/ 2057400 w 4545106"/>
              <a:gd name="connsiteY1" fmla="*/ 887506 h 6925235"/>
              <a:gd name="connsiteX2" fmla="*/ 618565 w 4545106"/>
              <a:gd name="connsiteY2" fmla="*/ 1506071 h 6925235"/>
              <a:gd name="connsiteX3" fmla="*/ 4464423 w 4545106"/>
              <a:gd name="connsiteY3" fmla="*/ 2796988 h 6925235"/>
              <a:gd name="connsiteX4" fmla="*/ 1828800 w 4545106"/>
              <a:gd name="connsiteY4" fmla="*/ 5056094 h 6925235"/>
              <a:gd name="connsiteX5" fmla="*/ 4504765 w 4545106"/>
              <a:gd name="connsiteY5" fmla="*/ 6871447 h 6925235"/>
              <a:gd name="connsiteX6" fmla="*/ 4504765 w 4545106"/>
              <a:gd name="connsiteY6" fmla="*/ 6871447 h 6925235"/>
              <a:gd name="connsiteX7" fmla="*/ 4545106 w 4545106"/>
              <a:gd name="connsiteY7" fmla="*/ 6925235 h 6925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5106" h="6925235">
                <a:moveTo>
                  <a:pt x="0" y="0"/>
                </a:moveTo>
                <a:cubicBezTo>
                  <a:pt x="977153" y="318247"/>
                  <a:pt x="1954306" y="636494"/>
                  <a:pt x="2057400" y="887506"/>
                </a:cubicBezTo>
                <a:cubicBezTo>
                  <a:pt x="2160494" y="1138518"/>
                  <a:pt x="217395" y="1187824"/>
                  <a:pt x="618565" y="1506071"/>
                </a:cubicBezTo>
                <a:cubicBezTo>
                  <a:pt x="1019735" y="1824318"/>
                  <a:pt x="4262717" y="2205318"/>
                  <a:pt x="4464423" y="2796988"/>
                </a:cubicBezTo>
                <a:cubicBezTo>
                  <a:pt x="4666129" y="3388658"/>
                  <a:pt x="1822076" y="4377018"/>
                  <a:pt x="1828800" y="5056094"/>
                </a:cubicBezTo>
                <a:cubicBezTo>
                  <a:pt x="1835524" y="5735170"/>
                  <a:pt x="4504765" y="6871447"/>
                  <a:pt x="4504765" y="6871447"/>
                </a:cubicBezTo>
                <a:lnTo>
                  <a:pt x="4504765" y="6871447"/>
                </a:lnTo>
                <a:lnTo>
                  <a:pt x="4545106" y="6925235"/>
                </a:lnTo>
              </a:path>
            </a:pathLst>
          </a:custGeom>
          <a:noFill/>
          <a:ln w="50800">
            <a:solidFill>
              <a:srgbClr val="00699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73F7930A-B75A-ED47-B671-F64D82EA86D6}"/>
              </a:ext>
            </a:extLst>
          </p:cNvPr>
          <p:cNvSpPr txBox="1"/>
          <p:nvPr/>
        </p:nvSpPr>
        <p:spPr>
          <a:xfrm>
            <a:off x="433136" y="1909009"/>
            <a:ext cx="6465205" cy="707886"/>
          </a:xfrm>
          <a:prstGeom prst="rect">
            <a:avLst/>
          </a:prstGeom>
          <a:noFill/>
        </p:spPr>
        <p:txBody>
          <a:bodyPr wrap="square" rtlCol="0">
            <a:spAutoFit/>
          </a:bodyPr>
          <a:lstStyle/>
          <a:p>
            <a:r>
              <a:rPr lang="en-US" sz="4000" b="1" dirty="0">
                <a:solidFill>
                  <a:schemeClr val="tx2"/>
                </a:solidFill>
              </a:rPr>
              <a:t>Where can Music take you</a:t>
            </a:r>
          </a:p>
        </p:txBody>
      </p:sp>
      <p:sp>
        <p:nvSpPr>
          <p:cNvPr id="4" name="TextBox 3">
            <a:extLst>
              <a:ext uri="{FF2B5EF4-FFF2-40B4-BE49-F238E27FC236}">
                <a16:creationId xmlns:a16="http://schemas.microsoft.com/office/drawing/2014/main" id="{E6085741-4222-1949-B149-FF751E1EE3B7}"/>
              </a:ext>
            </a:extLst>
          </p:cNvPr>
          <p:cNvSpPr txBox="1"/>
          <p:nvPr/>
        </p:nvSpPr>
        <p:spPr>
          <a:xfrm>
            <a:off x="433136" y="2635624"/>
            <a:ext cx="2982418" cy="461665"/>
          </a:xfrm>
          <a:prstGeom prst="rect">
            <a:avLst/>
          </a:prstGeom>
          <a:noFill/>
        </p:spPr>
        <p:txBody>
          <a:bodyPr wrap="square" rtlCol="0">
            <a:spAutoFit/>
          </a:bodyPr>
          <a:lstStyle/>
          <a:p>
            <a:r>
              <a:rPr lang="en-GB" sz="2400" b="1" dirty="0">
                <a:solidFill>
                  <a:schemeClr val="accent3"/>
                </a:solidFill>
              </a:rPr>
              <a:t>Pathways at 18</a:t>
            </a:r>
          </a:p>
        </p:txBody>
      </p:sp>
      <p:sp>
        <p:nvSpPr>
          <p:cNvPr id="18" name="Rectangle 17">
            <a:extLst>
              <a:ext uri="{FF2B5EF4-FFF2-40B4-BE49-F238E27FC236}">
                <a16:creationId xmlns:a16="http://schemas.microsoft.com/office/drawing/2014/main" id="{3A9E06B0-AA92-9049-89BB-0318DFDA396B}"/>
              </a:ext>
            </a:extLst>
          </p:cNvPr>
          <p:cNvSpPr/>
          <p:nvPr/>
        </p:nvSpPr>
        <p:spPr>
          <a:xfrm>
            <a:off x="465070" y="3429000"/>
            <a:ext cx="3520432" cy="2154436"/>
          </a:xfrm>
          <a:prstGeom prst="rect">
            <a:avLst/>
          </a:prstGeom>
        </p:spPr>
        <p:txBody>
          <a:bodyPr wrap="square">
            <a:spAutoFit/>
          </a:bodyPr>
          <a:lstStyle/>
          <a:p>
            <a:r>
              <a:rPr lang="en-GB" dirty="0">
                <a:solidFill>
                  <a:schemeClr val="tx2"/>
                </a:solidFill>
              </a:rPr>
              <a:t>Example Degrees:</a:t>
            </a:r>
          </a:p>
          <a:p>
            <a:r>
              <a:rPr lang="en-GB" sz="800" dirty="0">
                <a:solidFill>
                  <a:schemeClr val="tx2"/>
                </a:solidFill>
              </a:rPr>
              <a:t> </a:t>
            </a:r>
          </a:p>
          <a:p>
            <a:pPr marL="285750" indent="-285750">
              <a:buFont typeface="Arial" panose="020B0604020202020204" pitchFamily="34" charset="0"/>
              <a:buChar char="•"/>
            </a:pPr>
            <a:r>
              <a:rPr lang="en-GB" dirty="0">
                <a:solidFill>
                  <a:schemeClr val="tx2"/>
                </a:solidFill>
              </a:rPr>
              <a:t>Music Performance</a:t>
            </a:r>
          </a:p>
          <a:p>
            <a:pPr marL="285750" indent="-285750">
              <a:buFont typeface="Arial" panose="020B0604020202020204" pitchFamily="34" charset="0"/>
              <a:buChar char="•"/>
            </a:pPr>
            <a:r>
              <a:rPr lang="en-GB" dirty="0">
                <a:solidFill>
                  <a:schemeClr val="tx2"/>
                </a:solidFill>
              </a:rPr>
              <a:t>Music Theatre</a:t>
            </a:r>
          </a:p>
          <a:p>
            <a:pPr marL="285750" indent="-285750">
              <a:buFont typeface="Arial" panose="020B0604020202020204" pitchFamily="34" charset="0"/>
              <a:buChar char="•"/>
            </a:pPr>
            <a:r>
              <a:rPr lang="en-GB" dirty="0">
                <a:solidFill>
                  <a:schemeClr val="tx2"/>
                </a:solidFill>
              </a:rPr>
              <a:t>Music Production</a:t>
            </a:r>
          </a:p>
          <a:p>
            <a:pPr marL="285750" indent="-285750">
              <a:buFont typeface="Arial" panose="020B0604020202020204" pitchFamily="34" charset="0"/>
              <a:buChar char="•"/>
            </a:pPr>
            <a:r>
              <a:rPr lang="en-GB" dirty="0">
                <a:solidFill>
                  <a:schemeClr val="tx2"/>
                </a:solidFill>
              </a:rPr>
              <a:t>Music Journalism</a:t>
            </a:r>
          </a:p>
          <a:p>
            <a:pPr marL="285750" indent="-285750">
              <a:buFont typeface="Arial" panose="020B0604020202020204" pitchFamily="34" charset="0"/>
              <a:buChar char="•"/>
            </a:pPr>
            <a:r>
              <a:rPr lang="en-GB" dirty="0">
                <a:solidFill>
                  <a:schemeClr val="tx2"/>
                </a:solidFill>
              </a:rPr>
              <a:t>Music Business</a:t>
            </a:r>
          </a:p>
          <a:p>
            <a:pPr marL="285750" indent="-285750">
              <a:buFont typeface="Arial" panose="020B0604020202020204" pitchFamily="34" charset="0"/>
              <a:buChar char="•"/>
            </a:pPr>
            <a:r>
              <a:rPr lang="en-GB" dirty="0">
                <a:solidFill>
                  <a:schemeClr val="tx2"/>
                </a:solidFill>
              </a:rPr>
              <a:t>Music Management </a:t>
            </a:r>
          </a:p>
        </p:txBody>
      </p:sp>
      <p:sp>
        <p:nvSpPr>
          <p:cNvPr id="19" name="TextBox 18">
            <a:extLst>
              <a:ext uri="{FF2B5EF4-FFF2-40B4-BE49-F238E27FC236}">
                <a16:creationId xmlns:a16="http://schemas.microsoft.com/office/drawing/2014/main" id="{36DB4D45-303C-A542-AE3D-37FA35ED7153}"/>
              </a:ext>
            </a:extLst>
          </p:cNvPr>
          <p:cNvSpPr txBox="1"/>
          <p:nvPr/>
        </p:nvSpPr>
        <p:spPr>
          <a:xfrm>
            <a:off x="4298781" y="3429000"/>
            <a:ext cx="3463430" cy="2154436"/>
          </a:xfrm>
          <a:prstGeom prst="rect">
            <a:avLst/>
          </a:prstGeom>
          <a:noFill/>
        </p:spPr>
        <p:txBody>
          <a:bodyPr wrap="square" rtlCol="0">
            <a:spAutoFit/>
          </a:bodyPr>
          <a:lstStyle/>
          <a:p>
            <a:r>
              <a:rPr lang="en-GB" dirty="0">
                <a:solidFill>
                  <a:schemeClr val="tx2"/>
                </a:solidFill>
              </a:rPr>
              <a:t>Apprenticeship Ideas</a:t>
            </a:r>
          </a:p>
          <a:p>
            <a:r>
              <a:rPr lang="en-GB" sz="800" dirty="0">
                <a:solidFill>
                  <a:schemeClr val="tx2"/>
                </a:solidFill>
              </a:rPr>
              <a:t> </a:t>
            </a:r>
          </a:p>
          <a:p>
            <a:pPr marL="285750" indent="-285750">
              <a:buFont typeface="Arial" panose="020B0604020202020204" pitchFamily="34" charset="0"/>
              <a:buChar char="•"/>
            </a:pPr>
            <a:r>
              <a:rPr lang="en-GB" dirty="0">
                <a:solidFill>
                  <a:schemeClr val="tx2"/>
                </a:solidFill>
              </a:rPr>
              <a:t>Arts Therapist 	</a:t>
            </a:r>
          </a:p>
          <a:p>
            <a:pPr marL="285750" indent="-285750">
              <a:buFont typeface="Arial" panose="020B0604020202020204" pitchFamily="34" charset="0"/>
              <a:buChar char="•"/>
            </a:pPr>
            <a:r>
              <a:rPr lang="en-GB" dirty="0">
                <a:solidFill>
                  <a:schemeClr val="tx2"/>
                </a:solidFill>
              </a:rPr>
              <a:t>Live Event Rigger </a:t>
            </a:r>
          </a:p>
          <a:p>
            <a:pPr marL="285750" indent="-285750">
              <a:buFont typeface="Arial" panose="020B0604020202020204" pitchFamily="34" charset="0"/>
              <a:buChar char="•"/>
            </a:pPr>
            <a:r>
              <a:rPr lang="en-GB" dirty="0">
                <a:solidFill>
                  <a:schemeClr val="tx2"/>
                </a:solidFill>
              </a:rPr>
              <a:t>Event Assistant </a:t>
            </a:r>
          </a:p>
          <a:p>
            <a:pPr marL="285750" indent="-285750">
              <a:buFont typeface="Arial" panose="020B0604020202020204" pitchFamily="34" charset="0"/>
              <a:buChar char="•"/>
            </a:pPr>
            <a:r>
              <a:rPr lang="en-GB" dirty="0">
                <a:solidFill>
                  <a:schemeClr val="tx2"/>
                </a:solidFill>
              </a:rPr>
              <a:t>Creative Venue Technician </a:t>
            </a:r>
          </a:p>
          <a:p>
            <a:endParaRPr lang="en-GB" dirty="0">
              <a:solidFill>
                <a:schemeClr val="tx2"/>
              </a:solidFill>
            </a:endParaRPr>
          </a:p>
          <a:p>
            <a:endParaRPr lang="en-GB" dirty="0">
              <a:solidFill>
                <a:schemeClr val="tx2"/>
              </a:solidFill>
            </a:endParaRPr>
          </a:p>
        </p:txBody>
      </p:sp>
      <p:sp>
        <p:nvSpPr>
          <p:cNvPr id="2" name="TextBox 1">
            <a:hlinkClick r:id="rId3"/>
            <a:extLst>
              <a:ext uri="{FF2B5EF4-FFF2-40B4-BE49-F238E27FC236}">
                <a16:creationId xmlns:a16="http://schemas.microsoft.com/office/drawing/2014/main" id="{5250AD25-851E-2B48-8CF0-D33264D8E7BE}"/>
              </a:ext>
            </a:extLst>
          </p:cNvPr>
          <p:cNvSpPr txBox="1"/>
          <p:nvPr/>
        </p:nvSpPr>
        <p:spPr>
          <a:xfrm>
            <a:off x="10020856" y="6106830"/>
            <a:ext cx="1588168" cy="369332"/>
          </a:xfrm>
          <a:prstGeom prst="rect">
            <a:avLst/>
          </a:prstGeom>
          <a:solidFill>
            <a:srgbClr val="006992"/>
          </a:solidFill>
          <a:ln w="12700">
            <a:solidFill>
              <a:schemeClr val="tx2"/>
            </a:solidFill>
          </a:ln>
        </p:spPr>
        <p:txBody>
          <a:bodyPr wrap="square" lIns="144000" rIns="180000" rtlCol="0">
            <a:spAutoFit/>
          </a:bodyPr>
          <a:lstStyle/>
          <a:p>
            <a:r>
              <a:rPr lang="en-US" dirty="0">
                <a:solidFill>
                  <a:schemeClr val="bg2"/>
                </a:solidFill>
                <a:hlinkClick r:id="rId4">
                  <a:extLst>
                    <a:ext uri="{A12FA001-AC4F-418D-AE19-62706E023703}">
                      <ahyp:hlinkClr xmlns:ahyp="http://schemas.microsoft.com/office/drawing/2018/hyperlinkcolor" val="tx"/>
                    </a:ext>
                  </a:extLst>
                </a:hlinkClick>
              </a:rPr>
              <a:t>Read </a:t>
            </a:r>
            <a:r>
              <a:rPr lang="en-US" dirty="0">
                <a:solidFill>
                  <a:schemeClr val="bg2"/>
                </a:solidFill>
                <a:hlinkClick r:id="rId3">
                  <a:extLst>
                    <a:ext uri="{A12FA001-AC4F-418D-AE19-62706E023703}">
                      <ahyp:hlinkClr xmlns:ahyp="http://schemas.microsoft.com/office/drawing/2018/hyperlinkcolor" val="tx"/>
                    </a:ext>
                  </a:extLst>
                </a:hlinkClick>
              </a:rPr>
              <a:t>more</a:t>
            </a:r>
            <a:r>
              <a:rPr lang="en-US" dirty="0">
                <a:solidFill>
                  <a:schemeClr val="bg2"/>
                </a:solidFill>
                <a:hlinkClick r:id="rId4">
                  <a:extLst>
                    <a:ext uri="{A12FA001-AC4F-418D-AE19-62706E023703}">
                      <ahyp:hlinkClr xmlns:ahyp="http://schemas.microsoft.com/office/drawing/2018/hyperlinkcolor" val="tx"/>
                    </a:ext>
                  </a:extLst>
                </a:hlinkClick>
              </a:rPr>
              <a:t>&gt;</a:t>
            </a:r>
            <a:endParaRPr lang="en-US" dirty="0">
              <a:solidFill>
                <a:schemeClr val="bg2"/>
              </a:solidFill>
            </a:endParaRPr>
          </a:p>
        </p:txBody>
      </p:sp>
      <p:pic>
        <p:nvPicPr>
          <p:cNvPr id="22" name="Picture 21" descr="Logo&#10;&#10;Description automatically generated">
            <a:extLst>
              <a:ext uri="{FF2B5EF4-FFF2-40B4-BE49-F238E27FC236}">
                <a16:creationId xmlns:a16="http://schemas.microsoft.com/office/drawing/2014/main" id="{E98C189A-E11A-6E4C-B8F1-A79EBCD7992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59217" y="1820892"/>
            <a:ext cx="1210733" cy="393793"/>
          </a:xfrm>
          <a:prstGeom prst="rect">
            <a:avLst/>
          </a:prstGeom>
          <a:solidFill>
            <a:schemeClr val="bg2"/>
          </a:solidFill>
          <a:ln w="12700">
            <a:solidFill>
              <a:srgbClr val="E0DEDA"/>
            </a:solidFill>
          </a:ln>
        </p:spPr>
      </p:pic>
      <p:pic>
        <p:nvPicPr>
          <p:cNvPr id="23" name="Picture 22">
            <a:extLst>
              <a:ext uri="{FF2B5EF4-FFF2-40B4-BE49-F238E27FC236}">
                <a16:creationId xmlns:a16="http://schemas.microsoft.com/office/drawing/2014/main" id="{C67ACDB9-F8CF-4348-8035-75F5C982808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7410" t="-5809" r="-7261" b="-10520"/>
          <a:stretch/>
        </p:blipFill>
        <p:spPr>
          <a:xfrm>
            <a:off x="9106703" y="1589043"/>
            <a:ext cx="1024309" cy="625642"/>
          </a:xfrm>
          <a:prstGeom prst="rect">
            <a:avLst/>
          </a:prstGeom>
          <a:solidFill>
            <a:schemeClr val="bg2"/>
          </a:solidFill>
          <a:ln w="12700">
            <a:solidFill>
              <a:srgbClr val="E0DEDA"/>
            </a:solidFill>
          </a:ln>
        </p:spPr>
      </p:pic>
      <p:pic>
        <p:nvPicPr>
          <p:cNvPr id="12" name="Picture 11">
            <a:extLst>
              <a:ext uri="{FF2B5EF4-FFF2-40B4-BE49-F238E27FC236}">
                <a16:creationId xmlns:a16="http://schemas.microsoft.com/office/drawing/2014/main" id="{918B6CE6-A8D6-224F-8CC5-BD568A923F4C}"/>
              </a:ext>
            </a:extLst>
          </p:cNvPr>
          <p:cNvPicPr>
            <a:picLocks noChangeAspect="1"/>
          </p:cNvPicPr>
          <p:nvPr/>
        </p:nvPicPr>
        <p:blipFill>
          <a:blip r:embed="rId7"/>
          <a:stretch>
            <a:fillRect/>
          </a:stretch>
        </p:blipFill>
        <p:spPr>
          <a:xfrm>
            <a:off x="9082481" y="2360388"/>
            <a:ext cx="2507417" cy="3540625"/>
          </a:xfrm>
          <a:prstGeom prst="rect">
            <a:avLst/>
          </a:prstGeom>
        </p:spPr>
      </p:pic>
    </p:spTree>
    <p:extLst>
      <p:ext uri="{BB962C8B-B14F-4D97-AF65-F5344CB8AC3E}">
        <p14:creationId xmlns:p14="http://schemas.microsoft.com/office/powerpoint/2010/main" val="2072593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D374EBBE-928B-2743-A6AC-B1E7068528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99881" y="4354536"/>
            <a:ext cx="731149" cy="731149"/>
          </a:xfrm>
          <a:prstGeom prst="rect">
            <a:avLst/>
          </a:prstGeom>
        </p:spPr>
      </p:pic>
      <p:pic>
        <p:nvPicPr>
          <p:cNvPr id="5" name="Picture 4" descr="A red circle with white text&#10;&#10;Description automatically generated with low confidence">
            <a:extLst>
              <a:ext uri="{FF2B5EF4-FFF2-40B4-BE49-F238E27FC236}">
                <a16:creationId xmlns:a16="http://schemas.microsoft.com/office/drawing/2014/main" id="{B8DF3CF6-FDBF-C741-8400-E199373523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67113" y="3232449"/>
            <a:ext cx="780495" cy="780495"/>
          </a:xfrm>
          <a:prstGeom prst="rect">
            <a:avLst/>
          </a:prstGeom>
        </p:spPr>
      </p:pic>
      <p:sp>
        <p:nvSpPr>
          <p:cNvPr id="18" name="Freeform 17">
            <a:extLst>
              <a:ext uri="{FF2B5EF4-FFF2-40B4-BE49-F238E27FC236}">
                <a16:creationId xmlns:a16="http://schemas.microsoft.com/office/drawing/2014/main" id="{924F76AB-CFA0-D342-8820-6C90DCC4A29B}"/>
              </a:ext>
            </a:extLst>
          </p:cNvPr>
          <p:cNvSpPr/>
          <p:nvPr/>
        </p:nvSpPr>
        <p:spPr>
          <a:xfrm>
            <a:off x="5619052" y="-94128"/>
            <a:ext cx="7182548" cy="7019364"/>
          </a:xfrm>
          <a:custGeom>
            <a:avLst/>
            <a:gdLst>
              <a:gd name="connsiteX0" fmla="*/ 0 w 4545106"/>
              <a:gd name="connsiteY0" fmla="*/ 0 h 6925235"/>
              <a:gd name="connsiteX1" fmla="*/ 2057400 w 4545106"/>
              <a:gd name="connsiteY1" fmla="*/ 887506 h 6925235"/>
              <a:gd name="connsiteX2" fmla="*/ 618565 w 4545106"/>
              <a:gd name="connsiteY2" fmla="*/ 1506071 h 6925235"/>
              <a:gd name="connsiteX3" fmla="*/ 4464423 w 4545106"/>
              <a:gd name="connsiteY3" fmla="*/ 2796988 h 6925235"/>
              <a:gd name="connsiteX4" fmla="*/ 1828800 w 4545106"/>
              <a:gd name="connsiteY4" fmla="*/ 5056094 h 6925235"/>
              <a:gd name="connsiteX5" fmla="*/ 4504765 w 4545106"/>
              <a:gd name="connsiteY5" fmla="*/ 6871447 h 6925235"/>
              <a:gd name="connsiteX6" fmla="*/ 4504765 w 4545106"/>
              <a:gd name="connsiteY6" fmla="*/ 6871447 h 6925235"/>
              <a:gd name="connsiteX7" fmla="*/ 4545106 w 4545106"/>
              <a:gd name="connsiteY7" fmla="*/ 6925235 h 6925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5106" h="6925235">
                <a:moveTo>
                  <a:pt x="0" y="0"/>
                </a:moveTo>
                <a:cubicBezTo>
                  <a:pt x="977153" y="318247"/>
                  <a:pt x="1954306" y="636494"/>
                  <a:pt x="2057400" y="887506"/>
                </a:cubicBezTo>
                <a:cubicBezTo>
                  <a:pt x="2160494" y="1138518"/>
                  <a:pt x="217395" y="1187824"/>
                  <a:pt x="618565" y="1506071"/>
                </a:cubicBezTo>
                <a:cubicBezTo>
                  <a:pt x="1019735" y="1824318"/>
                  <a:pt x="4262717" y="2205318"/>
                  <a:pt x="4464423" y="2796988"/>
                </a:cubicBezTo>
                <a:cubicBezTo>
                  <a:pt x="4666129" y="3388658"/>
                  <a:pt x="1822076" y="4377018"/>
                  <a:pt x="1828800" y="5056094"/>
                </a:cubicBezTo>
                <a:cubicBezTo>
                  <a:pt x="1835524" y="5735170"/>
                  <a:pt x="4504765" y="6871447"/>
                  <a:pt x="4504765" y="6871447"/>
                </a:cubicBezTo>
                <a:lnTo>
                  <a:pt x="4504765" y="6871447"/>
                </a:lnTo>
                <a:lnTo>
                  <a:pt x="4545106" y="6925235"/>
                </a:lnTo>
              </a:path>
            </a:pathLst>
          </a:custGeom>
          <a:noFill/>
          <a:ln w="50800">
            <a:solidFill>
              <a:srgbClr val="00699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A picture containing text, sign&#10;&#10;Description automatically generated">
            <a:extLst>
              <a:ext uri="{FF2B5EF4-FFF2-40B4-BE49-F238E27FC236}">
                <a16:creationId xmlns:a16="http://schemas.microsoft.com/office/drawing/2014/main" id="{8AEBC212-71FC-484F-B546-CE4AC7728B3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22298" y="1280622"/>
            <a:ext cx="2073701" cy="611072"/>
          </a:xfrm>
          <a:prstGeom prst="rect">
            <a:avLst/>
          </a:prstGeom>
        </p:spPr>
      </p:pic>
      <p:sp>
        <p:nvSpPr>
          <p:cNvPr id="2" name="TextBox 1">
            <a:extLst>
              <a:ext uri="{FF2B5EF4-FFF2-40B4-BE49-F238E27FC236}">
                <a16:creationId xmlns:a16="http://schemas.microsoft.com/office/drawing/2014/main" id="{E2D56303-53B6-3D46-865A-C5131DC13F97}"/>
              </a:ext>
            </a:extLst>
          </p:cNvPr>
          <p:cNvSpPr txBox="1"/>
          <p:nvPr/>
        </p:nvSpPr>
        <p:spPr>
          <a:xfrm>
            <a:off x="433136" y="1909010"/>
            <a:ext cx="2995863" cy="1323439"/>
          </a:xfrm>
          <a:prstGeom prst="rect">
            <a:avLst/>
          </a:prstGeom>
          <a:noFill/>
        </p:spPr>
        <p:txBody>
          <a:bodyPr wrap="square" rtlCol="0">
            <a:spAutoFit/>
          </a:bodyPr>
          <a:lstStyle/>
          <a:p>
            <a:r>
              <a:rPr lang="en-US" sz="4000" b="1" dirty="0">
                <a:solidFill>
                  <a:schemeClr val="tx2"/>
                </a:solidFill>
              </a:rPr>
              <a:t>Essential Skills</a:t>
            </a:r>
          </a:p>
        </p:txBody>
      </p:sp>
      <p:sp>
        <p:nvSpPr>
          <p:cNvPr id="3" name="TextBox 2">
            <a:extLst>
              <a:ext uri="{FF2B5EF4-FFF2-40B4-BE49-F238E27FC236}">
                <a16:creationId xmlns:a16="http://schemas.microsoft.com/office/drawing/2014/main" id="{CD16DF6B-C82C-C340-B2F7-D0AB6F7AE267}"/>
              </a:ext>
            </a:extLst>
          </p:cNvPr>
          <p:cNvSpPr txBox="1"/>
          <p:nvPr/>
        </p:nvSpPr>
        <p:spPr>
          <a:xfrm>
            <a:off x="433135" y="3429000"/>
            <a:ext cx="2438401" cy="1569660"/>
          </a:xfrm>
          <a:prstGeom prst="rect">
            <a:avLst/>
          </a:prstGeom>
          <a:noFill/>
        </p:spPr>
        <p:txBody>
          <a:bodyPr wrap="square" rtlCol="0">
            <a:spAutoFit/>
          </a:bodyPr>
          <a:lstStyle/>
          <a:p>
            <a:r>
              <a:rPr lang="en-GB" sz="2400" b="1" dirty="0">
                <a:solidFill>
                  <a:schemeClr val="accent3"/>
                </a:solidFill>
              </a:rPr>
              <a:t>Here are three key skills needed for a career that uses Music. </a:t>
            </a:r>
          </a:p>
        </p:txBody>
      </p:sp>
      <p:graphicFrame>
        <p:nvGraphicFramePr>
          <p:cNvPr id="6" name="Table 6">
            <a:extLst>
              <a:ext uri="{FF2B5EF4-FFF2-40B4-BE49-F238E27FC236}">
                <a16:creationId xmlns:a16="http://schemas.microsoft.com/office/drawing/2014/main" id="{66ABB406-40D2-DB4A-970A-0FF4AE132ACA}"/>
              </a:ext>
            </a:extLst>
          </p:cNvPr>
          <p:cNvGraphicFramePr>
            <a:graphicFrameLocks noGrp="1"/>
          </p:cNvGraphicFramePr>
          <p:nvPr>
            <p:extLst>
              <p:ext uri="{D42A27DB-BD31-4B8C-83A1-F6EECF244321}">
                <p14:modId xmlns:p14="http://schemas.microsoft.com/office/powerpoint/2010/main" val="829829117"/>
              </p:ext>
            </p:extLst>
          </p:nvPr>
        </p:nvGraphicFramePr>
        <p:xfrm>
          <a:off x="4866697" y="2234236"/>
          <a:ext cx="6892167" cy="4391851"/>
        </p:xfrm>
        <a:graphic>
          <a:graphicData uri="http://schemas.openxmlformats.org/drawingml/2006/table">
            <a:tbl>
              <a:tblPr firstRow="1" bandRow="1">
                <a:tableStyleId>{5C22544A-7EE6-4342-B048-85BDC9FD1C3A}</a:tableStyleId>
              </a:tblPr>
              <a:tblGrid>
                <a:gridCol w="2191543">
                  <a:extLst>
                    <a:ext uri="{9D8B030D-6E8A-4147-A177-3AD203B41FA5}">
                      <a16:colId xmlns:a16="http://schemas.microsoft.com/office/drawing/2014/main" val="1958813784"/>
                    </a:ext>
                  </a:extLst>
                </a:gridCol>
                <a:gridCol w="1231261">
                  <a:extLst>
                    <a:ext uri="{9D8B030D-6E8A-4147-A177-3AD203B41FA5}">
                      <a16:colId xmlns:a16="http://schemas.microsoft.com/office/drawing/2014/main" val="3877031774"/>
                    </a:ext>
                  </a:extLst>
                </a:gridCol>
                <a:gridCol w="1711402">
                  <a:extLst>
                    <a:ext uri="{9D8B030D-6E8A-4147-A177-3AD203B41FA5}">
                      <a16:colId xmlns:a16="http://schemas.microsoft.com/office/drawing/2014/main" val="1142221370"/>
                    </a:ext>
                  </a:extLst>
                </a:gridCol>
                <a:gridCol w="1757961">
                  <a:extLst>
                    <a:ext uri="{9D8B030D-6E8A-4147-A177-3AD203B41FA5}">
                      <a16:colId xmlns:a16="http://schemas.microsoft.com/office/drawing/2014/main" val="218112585"/>
                    </a:ext>
                  </a:extLst>
                </a:gridCol>
              </a:tblGrid>
              <a:tr h="882958">
                <a:tc>
                  <a:txBody>
                    <a:bodyPr/>
                    <a:lstStyle/>
                    <a:p>
                      <a:pPr>
                        <a:lnSpc>
                          <a:spcPct val="107000"/>
                        </a:lnSpc>
                        <a:spcAft>
                          <a:spcPts val="800"/>
                        </a:spcAft>
                      </a:pPr>
                      <a:endParaRPr lang="en-GB"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44000" marR="108000" marT="0" marB="0" anchor="ctr">
                    <a:lnL w="12700" cmpd="sng">
                      <a:noFill/>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0EEED"/>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Video</a:t>
                      </a:r>
                    </a:p>
                  </a:txBody>
                  <a:tcPr marL="144000" marR="1080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0EEED"/>
                    </a:solidFill>
                  </a:tcPr>
                </a:tc>
                <a:tc>
                  <a:txBody>
                    <a:bodyPr/>
                    <a:lstStyle/>
                    <a:p>
                      <a:pPr>
                        <a:lnSpc>
                          <a:spcPct val="107000"/>
                        </a:lnSpc>
                        <a:spcAft>
                          <a:spcPts val="800"/>
                        </a:spcAft>
                      </a:pPr>
                      <a:r>
                        <a:rPr lang="en-GB"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Skills Builder Resource KS3</a:t>
                      </a:r>
                    </a:p>
                  </a:txBody>
                  <a:tcPr marL="144000" marR="1080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0EEED"/>
                    </a:solidFill>
                  </a:tcPr>
                </a:tc>
                <a:tc>
                  <a:txBody>
                    <a:bodyPr/>
                    <a:lstStyle/>
                    <a:p>
                      <a:pPr>
                        <a:lnSpc>
                          <a:spcPct val="107000"/>
                        </a:lnSpc>
                        <a:spcAft>
                          <a:spcPts val="800"/>
                        </a:spcAft>
                      </a:pPr>
                      <a:r>
                        <a:rPr lang="en-GB"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Skills Builder Resource KS4</a:t>
                      </a:r>
                    </a:p>
                  </a:txBody>
                  <a:tcPr marL="144000" marR="108000" marT="0" marB="0" anchor="ctr">
                    <a:lnL w="12700" cap="flat" cmpd="sng" algn="ctr">
                      <a:solidFill>
                        <a:schemeClr val="bg2"/>
                      </a:solidFill>
                      <a:prstDash val="solid"/>
                      <a:round/>
                      <a:headEnd type="none" w="med" len="med"/>
                      <a:tailEnd type="none" w="med" len="med"/>
                    </a:lnL>
                    <a:lnR w="12700" cmpd="sng">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0EEED"/>
                    </a:solidFill>
                  </a:tcPr>
                </a:tc>
                <a:extLst>
                  <a:ext uri="{0D108BD9-81ED-4DB2-BD59-A6C34878D82A}">
                    <a16:rowId xmlns:a16="http://schemas.microsoft.com/office/drawing/2014/main" val="2270456091"/>
                  </a:ext>
                </a:extLst>
              </a:tr>
              <a:tr h="995991">
                <a:tc>
                  <a:txBody>
                    <a:bodyPr/>
                    <a:lstStyle/>
                    <a:p>
                      <a:pPr>
                        <a:lnSpc>
                          <a:spcPct val="107000"/>
                        </a:lnSpc>
                        <a:spcAft>
                          <a:spcPts val="800"/>
                        </a:spcAft>
                      </a:pPr>
                      <a:r>
                        <a:rPr lang="en-GB"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The oral transmission of information or ideas</a:t>
                      </a:r>
                    </a:p>
                  </a:txBody>
                  <a:tcPr marL="144000" marR="108000" marT="0" marB="0" anchor="ctr">
                    <a:lnL w="12700" cmpd="sng">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7F5F4"/>
                    </a:solidFill>
                  </a:tcPr>
                </a:tc>
                <a:tc>
                  <a:txBody>
                    <a:bodyPr/>
                    <a:lstStyle/>
                    <a:p>
                      <a:pPr>
                        <a:lnSpc>
                          <a:spcPct val="107000"/>
                        </a:lnSpc>
                        <a:spcAft>
                          <a:spcPts val="800"/>
                        </a:spcAft>
                      </a:pPr>
                      <a:r>
                        <a:rPr lang="en-GB"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hlinkClick r:id="rId6"/>
                        </a:rPr>
                        <a:t>Watch here</a:t>
                      </a:r>
                      <a:endParaRPr lang="en-GB"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44000" marR="1080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7F5F4"/>
                    </a:solidFill>
                  </a:tcPr>
                </a:tc>
                <a:tc>
                  <a:txBody>
                    <a:bodyPr/>
                    <a:lstStyle/>
                    <a:p>
                      <a:pPr>
                        <a:lnSpc>
                          <a:spcPct val="107000"/>
                        </a:lnSpc>
                        <a:spcAft>
                          <a:spcPts val="800"/>
                        </a:spcAft>
                      </a:pPr>
                      <a:r>
                        <a:rPr lang="en-GB" sz="1600" u="sng"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Short Lesson Speaking Step </a:t>
                      </a:r>
                      <a:br>
                        <a:rPr lang="en-GB" sz="1600" u="sng"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br>
                      <a:r>
                        <a:rPr lang="en-GB" sz="1600" u="sng"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6-8</a:t>
                      </a:r>
                      <a:endParaRPr lang="en-GB"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44000" marR="1080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7F5F4"/>
                    </a:solidFill>
                  </a:tcPr>
                </a:tc>
                <a:tc>
                  <a:txBody>
                    <a:bodyPr/>
                    <a:lstStyle/>
                    <a:p>
                      <a:pPr>
                        <a:lnSpc>
                          <a:spcPct val="107000"/>
                        </a:lnSpc>
                        <a:spcAft>
                          <a:spcPts val="800"/>
                        </a:spcAft>
                      </a:pPr>
                      <a:r>
                        <a:rPr lang="en-GB" sz="1600" u="sng"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hlinkClick r:id="rId8"/>
                        </a:rPr>
                        <a:t>Short Lesson Speaking Step </a:t>
                      </a:r>
                      <a:br>
                        <a:rPr lang="en-GB" sz="1600" u="sng"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hlinkClick r:id="rId8"/>
                        </a:rPr>
                      </a:br>
                      <a:r>
                        <a:rPr lang="en-GB" sz="1600" u="sng"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hlinkClick r:id="rId8"/>
                        </a:rPr>
                        <a:t>8-10</a:t>
                      </a:r>
                      <a:endParaRPr lang="en-GB"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44000" marR="108000" marT="0" marB="0" anchor="ctr">
                    <a:lnL w="12700" cap="flat" cmpd="sng" algn="ctr">
                      <a:solidFill>
                        <a:schemeClr val="bg2"/>
                      </a:solid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7F5F4"/>
                    </a:solidFill>
                  </a:tcPr>
                </a:tc>
                <a:extLst>
                  <a:ext uri="{0D108BD9-81ED-4DB2-BD59-A6C34878D82A}">
                    <a16:rowId xmlns:a16="http://schemas.microsoft.com/office/drawing/2014/main" val="530823823"/>
                  </a:ext>
                </a:extLst>
              </a:tr>
              <a:tr h="1194594">
                <a:tc>
                  <a:txBody>
                    <a:bodyPr/>
                    <a:lstStyle/>
                    <a:p>
                      <a:pPr>
                        <a:lnSpc>
                          <a:spcPct val="107000"/>
                        </a:lnSpc>
                        <a:spcAft>
                          <a:spcPts val="800"/>
                        </a:spcAft>
                      </a:pPr>
                      <a:r>
                        <a:rPr lang="en-GB"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Working cooperatively with others towards achieving a shared goal</a:t>
                      </a:r>
                    </a:p>
                  </a:txBody>
                  <a:tcPr marL="144000" marR="108000" marT="0" marB="0" anchor="ctr">
                    <a:lnL w="12700" cmpd="sng">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DED"/>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hlinkClick r:id="rId9"/>
                        </a:rPr>
                        <a:t>Watch here</a:t>
                      </a:r>
                      <a:endParaRPr lang="en-GB"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44000" marR="1080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DED"/>
                    </a:solidFill>
                  </a:tcPr>
                </a:tc>
                <a:tc>
                  <a:txBody>
                    <a:bodyPr/>
                    <a:lstStyle/>
                    <a:p>
                      <a:pPr>
                        <a:lnSpc>
                          <a:spcPct val="107000"/>
                        </a:lnSpc>
                        <a:spcAft>
                          <a:spcPts val="800"/>
                        </a:spcAft>
                      </a:pPr>
                      <a:r>
                        <a:rPr lang="en-GB" sz="1600" u="sng"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hlinkClick r:id="rId10">
                            <a:extLst>
                              <a:ext uri="{A12FA001-AC4F-418D-AE19-62706E023703}">
                                <ahyp:hlinkClr xmlns:ahyp="http://schemas.microsoft.com/office/drawing/2018/hyperlinkcolor" val="tx"/>
                              </a:ext>
                            </a:extLst>
                          </a:hlinkClick>
                        </a:rPr>
                        <a:t>Short Lesson Team Work Step 6-8</a:t>
                      </a:r>
                      <a:endParaRPr lang="en-GB"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44000" marR="1080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DED"/>
                    </a:solidFill>
                  </a:tcPr>
                </a:tc>
                <a:tc>
                  <a:txBody>
                    <a:bodyPr/>
                    <a:lstStyle/>
                    <a:p>
                      <a:pPr>
                        <a:lnSpc>
                          <a:spcPct val="107000"/>
                        </a:lnSpc>
                        <a:spcAft>
                          <a:spcPts val="800"/>
                        </a:spcAft>
                      </a:pPr>
                      <a:r>
                        <a:rPr lang="en-GB" sz="1600" u="sng"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hlinkClick r:id="rId11">
                            <a:extLst>
                              <a:ext uri="{A12FA001-AC4F-418D-AE19-62706E023703}">
                                <ahyp:hlinkClr xmlns:ahyp="http://schemas.microsoft.com/office/drawing/2018/hyperlinkcolor" val="tx"/>
                              </a:ext>
                            </a:extLst>
                          </a:hlinkClick>
                        </a:rPr>
                        <a:t>Short Lesson Team Work Step </a:t>
                      </a:r>
                      <a:br>
                        <a:rPr lang="en-GB" sz="1600" u="sng"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hlinkClick r:id="rId11">
                            <a:extLst>
                              <a:ext uri="{A12FA001-AC4F-418D-AE19-62706E023703}">
                                <ahyp:hlinkClr xmlns:ahyp="http://schemas.microsoft.com/office/drawing/2018/hyperlinkcolor" val="tx"/>
                              </a:ext>
                            </a:extLst>
                          </a:hlinkClick>
                        </a:rPr>
                      </a:br>
                      <a:r>
                        <a:rPr lang="en-GB" sz="1600" u="sng"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hlinkClick r:id="rId11">
                            <a:extLst>
                              <a:ext uri="{A12FA001-AC4F-418D-AE19-62706E023703}">
                                <ahyp:hlinkClr xmlns:ahyp="http://schemas.microsoft.com/office/drawing/2018/hyperlinkcolor" val="tx"/>
                              </a:ext>
                            </a:extLst>
                          </a:hlinkClick>
                        </a:rPr>
                        <a:t>8-10</a:t>
                      </a:r>
                      <a:endParaRPr lang="en-GB"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44000" marR="108000" marT="0" marB="0" anchor="ctr">
                    <a:lnL w="12700" cap="flat" cmpd="sng" algn="ctr">
                      <a:solidFill>
                        <a:schemeClr val="bg2"/>
                      </a:solid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DED"/>
                    </a:solidFill>
                  </a:tcPr>
                </a:tc>
                <a:extLst>
                  <a:ext uri="{0D108BD9-81ED-4DB2-BD59-A6C34878D82A}">
                    <a16:rowId xmlns:a16="http://schemas.microsoft.com/office/drawing/2014/main" val="3058261256"/>
                  </a:ext>
                </a:extLst>
              </a:tr>
              <a:tr h="1318308">
                <a:tc>
                  <a:txBody>
                    <a:bodyPr/>
                    <a:lstStyle/>
                    <a:p>
                      <a:pPr>
                        <a:lnSpc>
                          <a:spcPct val="107000"/>
                        </a:lnSpc>
                        <a:spcAft>
                          <a:spcPts val="800"/>
                        </a:spcAft>
                      </a:pPr>
                      <a:r>
                        <a:rPr lang="en-GB"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The ability to set clear, tangible goals and devise a robust route to achieving them</a:t>
                      </a:r>
                    </a:p>
                  </a:txBody>
                  <a:tcPr marL="144000" marR="108000" marT="0" marB="0" anchor="ctr">
                    <a:lnL w="12700" cmpd="sng">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7F5F4"/>
                    </a:solidFill>
                  </a:tcPr>
                </a:tc>
                <a:tc>
                  <a:txBody>
                    <a:bodyPr/>
                    <a:lstStyle/>
                    <a:p>
                      <a:pPr>
                        <a:lnSpc>
                          <a:spcPct val="107000"/>
                        </a:lnSpc>
                        <a:spcAft>
                          <a:spcPts val="800"/>
                        </a:spcAft>
                      </a:pPr>
                      <a:r>
                        <a:rPr lang="en-GB"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hlinkClick r:id="rId12"/>
                        </a:rPr>
                        <a:t>Watch here</a:t>
                      </a:r>
                      <a:endParaRPr lang="en-GB"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44000" marR="1080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7F5F4"/>
                    </a:solidFill>
                  </a:tcPr>
                </a:tc>
                <a:tc>
                  <a:txBody>
                    <a:bodyPr/>
                    <a:lstStyle/>
                    <a:p>
                      <a:pPr>
                        <a:lnSpc>
                          <a:spcPct val="107000"/>
                        </a:lnSpc>
                        <a:spcAft>
                          <a:spcPts val="800"/>
                        </a:spcAft>
                      </a:pPr>
                      <a:r>
                        <a:rPr lang="en-GB" sz="1600" u="sng"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hlinkClick r:id="rId13">
                            <a:extLst>
                              <a:ext uri="{A12FA001-AC4F-418D-AE19-62706E023703}">
                                <ahyp:hlinkClr xmlns:ahyp="http://schemas.microsoft.com/office/drawing/2018/hyperlinkcolor" val="tx"/>
                              </a:ext>
                            </a:extLst>
                          </a:hlinkClick>
                        </a:rPr>
                        <a:t>Short Lesson Aiming High Step 6-8</a:t>
                      </a:r>
                      <a:endParaRPr lang="en-GB"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44000" marR="1080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7F5F4"/>
                    </a:solidFill>
                  </a:tcPr>
                </a:tc>
                <a:tc>
                  <a:txBody>
                    <a:bodyPr/>
                    <a:lstStyle/>
                    <a:p>
                      <a:pPr>
                        <a:lnSpc>
                          <a:spcPct val="107000"/>
                        </a:lnSpc>
                        <a:spcAft>
                          <a:spcPts val="800"/>
                        </a:spcAft>
                      </a:pPr>
                      <a:r>
                        <a:rPr lang="en-GB" sz="1600" u="sng"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hlinkClick r:id="rId14">
                            <a:extLst>
                              <a:ext uri="{A12FA001-AC4F-418D-AE19-62706E023703}">
                                <ahyp:hlinkClr xmlns:ahyp="http://schemas.microsoft.com/office/drawing/2018/hyperlinkcolor" val="tx"/>
                              </a:ext>
                            </a:extLst>
                          </a:hlinkClick>
                        </a:rPr>
                        <a:t>Short Lesson Aiming High Step 8-10</a:t>
                      </a:r>
                      <a:endParaRPr lang="en-GB"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44000" marR="108000" marT="0" marB="0" anchor="ctr">
                    <a:lnL w="12700" cap="flat" cmpd="sng" algn="ctr">
                      <a:solidFill>
                        <a:schemeClr val="bg2"/>
                      </a:solid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7F5F4"/>
                    </a:solidFill>
                  </a:tcPr>
                </a:tc>
                <a:extLst>
                  <a:ext uri="{0D108BD9-81ED-4DB2-BD59-A6C34878D82A}">
                    <a16:rowId xmlns:a16="http://schemas.microsoft.com/office/drawing/2014/main" val="270811779"/>
                  </a:ext>
                </a:extLst>
              </a:tr>
            </a:tbl>
          </a:graphicData>
        </a:graphic>
      </p:graphicFrame>
      <p:pic>
        <p:nvPicPr>
          <p:cNvPr id="12" name="Picture 11" descr="A picture containing text, sign&#10;&#10;Description automatically generated">
            <a:extLst>
              <a:ext uri="{FF2B5EF4-FFF2-40B4-BE49-F238E27FC236}">
                <a16:creationId xmlns:a16="http://schemas.microsoft.com/office/drawing/2014/main" id="{E6592B79-C947-6F4D-8C2E-EB51FC527A1C}"/>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991787" y="5604007"/>
            <a:ext cx="731148" cy="731148"/>
          </a:xfrm>
          <a:prstGeom prst="rect">
            <a:avLst/>
          </a:prstGeom>
        </p:spPr>
      </p:pic>
    </p:spTree>
    <p:extLst>
      <p:ext uri="{BB962C8B-B14F-4D97-AF65-F5344CB8AC3E}">
        <p14:creationId xmlns:p14="http://schemas.microsoft.com/office/powerpoint/2010/main" val="1336751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CE27E94-8407-DE45-9F75-8363AB889CE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327021" y="2054269"/>
            <a:ext cx="2945680" cy="4104636"/>
          </a:xfrm>
          <a:prstGeom prst="rect">
            <a:avLst/>
          </a:prstGeom>
          <a:ln w="12700">
            <a:solidFill>
              <a:schemeClr val="tx2"/>
            </a:solidFill>
          </a:ln>
        </p:spPr>
      </p:pic>
      <p:sp>
        <p:nvSpPr>
          <p:cNvPr id="10" name="Freeform 9">
            <a:extLst>
              <a:ext uri="{FF2B5EF4-FFF2-40B4-BE49-F238E27FC236}">
                <a16:creationId xmlns:a16="http://schemas.microsoft.com/office/drawing/2014/main" id="{69F374EB-8481-0241-8BDC-F7608C7A8F8E}"/>
              </a:ext>
            </a:extLst>
          </p:cNvPr>
          <p:cNvSpPr/>
          <p:nvPr/>
        </p:nvSpPr>
        <p:spPr>
          <a:xfrm>
            <a:off x="5619052" y="-94128"/>
            <a:ext cx="7182548" cy="7019364"/>
          </a:xfrm>
          <a:custGeom>
            <a:avLst/>
            <a:gdLst>
              <a:gd name="connsiteX0" fmla="*/ 0 w 4545106"/>
              <a:gd name="connsiteY0" fmla="*/ 0 h 6925235"/>
              <a:gd name="connsiteX1" fmla="*/ 2057400 w 4545106"/>
              <a:gd name="connsiteY1" fmla="*/ 887506 h 6925235"/>
              <a:gd name="connsiteX2" fmla="*/ 618565 w 4545106"/>
              <a:gd name="connsiteY2" fmla="*/ 1506071 h 6925235"/>
              <a:gd name="connsiteX3" fmla="*/ 4464423 w 4545106"/>
              <a:gd name="connsiteY3" fmla="*/ 2796988 h 6925235"/>
              <a:gd name="connsiteX4" fmla="*/ 1828800 w 4545106"/>
              <a:gd name="connsiteY4" fmla="*/ 5056094 h 6925235"/>
              <a:gd name="connsiteX5" fmla="*/ 4504765 w 4545106"/>
              <a:gd name="connsiteY5" fmla="*/ 6871447 h 6925235"/>
              <a:gd name="connsiteX6" fmla="*/ 4504765 w 4545106"/>
              <a:gd name="connsiteY6" fmla="*/ 6871447 h 6925235"/>
              <a:gd name="connsiteX7" fmla="*/ 4545106 w 4545106"/>
              <a:gd name="connsiteY7" fmla="*/ 6925235 h 6925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5106" h="6925235">
                <a:moveTo>
                  <a:pt x="0" y="0"/>
                </a:moveTo>
                <a:cubicBezTo>
                  <a:pt x="977153" y="318247"/>
                  <a:pt x="1954306" y="636494"/>
                  <a:pt x="2057400" y="887506"/>
                </a:cubicBezTo>
                <a:cubicBezTo>
                  <a:pt x="2160494" y="1138518"/>
                  <a:pt x="217395" y="1187824"/>
                  <a:pt x="618565" y="1506071"/>
                </a:cubicBezTo>
                <a:cubicBezTo>
                  <a:pt x="1019735" y="1824318"/>
                  <a:pt x="4262717" y="2205318"/>
                  <a:pt x="4464423" y="2796988"/>
                </a:cubicBezTo>
                <a:cubicBezTo>
                  <a:pt x="4666129" y="3388658"/>
                  <a:pt x="1822076" y="4377018"/>
                  <a:pt x="1828800" y="5056094"/>
                </a:cubicBezTo>
                <a:cubicBezTo>
                  <a:pt x="1835524" y="5735170"/>
                  <a:pt x="4504765" y="6871447"/>
                  <a:pt x="4504765" y="6871447"/>
                </a:cubicBezTo>
                <a:lnTo>
                  <a:pt x="4504765" y="6871447"/>
                </a:lnTo>
                <a:lnTo>
                  <a:pt x="4545106" y="6925235"/>
                </a:lnTo>
              </a:path>
            </a:pathLst>
          </a:custGeom>
          <a:noFill/>
          <a:ln w="50800">
            <a:solidFill>
              <a:srgbClr val="00699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9B935E95-FA7B-2C47-B8AC-F42EC106628A}"/>
              </a:ext>
            </a:extLst>
          </p:cNvPr>
          <p:cNvSpPr txBox="1"/>
          <p:nvPr/>
        </p:nvSpPr>
        <p:spPr>
          <a:xfrm>
            <a:off x="433136" y="1909010"/>
            <a:ext cx="4010527" cy="1323439"/>
          </a:xfrm>
          <a:prstGeom prst="rect">
            <a:avLst/>
          </a:prstGeom>
          <a:noFill/>
        </p:spPr>
        <p:txBody>
          <a:bodyPr wrap="square" rtlCol="0">
            <a:spAutoFit/>
          </a:bodyPr>
          <a:lstStyle/>
          <a:p>
            <a:r>
              <a:rPr lang="en-US" sz="4000" b="1" dirty="0">
                <a:solidFill>
                  <a:schemeClr val="tx2"/>
                </a:solidFill>
              </a:rPr>
              <a:t>Music Homework Task</a:t>
            </a:r>
          </a:p>
        </p:txBody>
      </p:sp>
      <p:sp>
        <p:nvSpPr>
          <p:cNvPr id="3" name="TextBox 2">
            <a:extLst>
              <a:ext uri="{FF2B5EF4-FFF2-40B4-BE49-F238E27FC236}">
                <a16:creationId xmlns:a16="http://schemas.microsoft.com/office/drawing/2014/main" id="{A97FDA9D-2C90-E34C-9C39-9A7F3F2264AF}"/>
              </a:ext>
            </a:extLst>
          </p:cNvPr>
          <p:cNvSpPr txBox="1"/>
          <p:nvPr/>
        </p:nvSpPr>
        <p:spPr>
          <a:xfrm>
            <a:off x="433136" y="3429000"/>
            <a:ext cx="3721770" cy="1200329"/>
          </a:xfrm>
          <a:prstGeom prst="rect">
            <a:avLst/>
          </a:prstGeom>
          <a:noFill/>
        </p:spPr>
        <p:txBody>
          <a:bodyPr wrap="square" rtlCol="0">
            <a:spAutoFit/>
          </a:bodyPr>
          <a:lstStyle/>
          <a:p>
            <a:r>
              <a:rPr lang="en-GB" sz="2400" b="1" dirty="0">
                <a:solidFill>
                  <a:schemeClr val="accent3"/>
                </a:solidFill>
              </a:rPr>
              <a:t>Understand where Music can take you by completing this exercise. </a:t>
            </a:r>
          </a:p>
        </p:txBody>
      </p:sp>
      <p:sp>
        <p:nvSpPr>
          <p:cNvPr id="9" name="TextBox 8">
            <a:hlinkClick r:id="rId4"/>
            <a:extLst>
              <a:ext uri="{FF2B5EF4-FFF2-40B4-BE49-F238E27FC236}">
                <a16:creationId xmlns:a16="http://schemas.microsoft.com/office/drawing/2014/main" id="{DD1EC653-7A96-8C48-9C5D-0D83C7B41BB4}"/>
              </a:ext>
            </a:extLst>
          </p:cNvPr>
          <p:cNvSpPr txBox="1"/>
          <p:nvPr/>
        </p:nvSpPr>
        <p:spPr>
          <a:xfrm>
            <a:off x="484351" y="4924662"/>
            <a:ext cx="1828543" cy="369332"/>
          </a:xfrm>
          <a:prstGeom prst="rect">
            <a:avLst/>
          </a:prstGeom>
          <a:solidFill>
            <a:schemeClr val="accent3"/>
          </a:solidFill>
          <a:ln w="12700">
            <a:solidFill>
              <a:schemeClr val="tx2"/>
            </a:solidFill>
          </a:ln>
        </p:spPr>
        <p:txBody>
          <a:bodyPr wrap="square" lIns="144000" rIns="180000" rtlCol="0">
            <a:spAutoFit/>
          </a:bodyPr>
          <a:lstStyle/>
          <a:p>
            <a:r>
              <a:rPr lang="en-US" dirty="0">
                <a:solidFill>
                  <a:schemeClr val="bg2"/>
                </a:solidFill>
              </a:rPr>
              <a:t>Download here</a:t>
            </a:r>
          </a:p>
        </p:txBody>
      </p:sp>
      <p:pic>
        <p:nvPicPr>
          <p:cNvPr id="11" name="Picture 10">
            <a:extLst>
              <a:ext uri="{FF2B5EF4-FFF2-40B4-BE49-F238E27FC236}">
                <a16:creationId xmlns:a16="http://schemas.microsoft.com/office/drawing/2014/main" id="{93B0DC50-9011-1C48-A38E-B5FA5F865E00}"/>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496546" y="2029431"/>
            <a:ext cx="2945680" cy="4156817"/>
          </a:xfrm>
          <a:prstGeom prst="rect">
            <a:avLst/>
          </a:prstGeom>
          <a:ln w="12700">
            <a:solidFill>
              <a:schemeClr val="tx2"/>
            </a:solidFill>
          </a:ln>
        </p:spPr>
      </p:pic>
    </p:spTree>
    <p:extLst>
      <p:ext uri="{BB962C8B-B14F-4D97-AF65-F5344CB8AC3E}">
        <p14:creationId xmlns:p14="http://schemas.microsoft.com/office/powerpoint/2010/main" val="3422512251"/>
      </p:ext>
    </p:extLst>
  </p:cSld>
  <p:clrMapOvr>
    <a:masterClrMapping/>
  </p:clrMapOvr>
</p:sld>
</file>

<file path=ppt/theme/theme1.xml><?xml version="1.0" encoding="utf-8"?>
<a:theme xmlns:a="http://schemas.openxmlformats.org/drawingml/2006/main" name="Title Page">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5_End slide">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6_End slide">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7_End slide">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8_End slide">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9_End slide">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0_End slide">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1_End slide">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o breakout">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reakout - half page">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reakout - one third">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End slide">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End slide">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End slide">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End slide">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4_End slide">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6545</TotalTime>
  <Words>1508</Words>
  <Application>Microsoft Macintosh PowerPoint</Application>
  <PresentationFormat>Widescreen</PresentationFormat>
  <Paragraphs>205</Paragraphs>
  <Slides>10</Slides>
  <Notes>9</Notes>
  <HiddenSlides>0</HiddenSlides>
  <MMClips>0</MMClips>
  <ScaleCrop>false</ScaleCrop>
  <HeadingPairs>
    <vt:vector size="6" baseType="variant">
      <vt:variant>
        <vt:lpstr>Fonts Used</vt:lpstr>
      </vt:variant>
      <vt:variant>
        <vt:i4>4</vt:i4>
      </vt:variant>
      <vt:variant>
        <vt:lpstr>Theme</vt:lpstr>
      </vt:variant>
      <vt:variant>
        <vt:i4>16</vt:i4>
      </vt:variant>
      <vt:variant>
        <vt:lpstr>Slide Titles</vt:lpstr>
      </vt:variant>
      <vt:variant>
        <vt:i4>10</vt:i4>
      </vt:variant>
    </vt:vector>
  </HeadingPairs>
  <TitlesOfParts>
    <vt:vector size="30" baseType="lpstr">
      <vt:lpstr>Arial</vt:lpstr>
      <vt:lpstr>Calibri</vt:lpstr>
      <vt:lpstr>Lato</vt:lpstr>
      <vt:lpstr>Symbol</vt:lpstr>
      <vt:lpstr>Title Page</vt:lpstr>
      <vt:lpstr>No breakout</vt:lpstr>
      <vt:lpstr>Breakout - half page</vt:lpstr>
      <vt:lpstr>Breakout - one third</vt:lpstr>
      <vt:lpstr>End slide</vt:lpstr>
      <vt:lpstr>1_End slide</vt:lpstr>
      <vt:lpstr>2_End slide</vt:lpstr>
      <vt:lpstr>3_End slide</vt:lpstr>
      <vt:lpstr>4_End slide</vt:lpstr>
      <vt:lpstr>5_End slide</vt:lpstr>
      <vt:lpstr>6_End slide</vt:lpstr>
      <vt:lpstr>7_End slide</vt:lpstr>
      <vt:lpstr>8_End slide</vt:lpstr>
      <vt:lpstr>9_End slide</vt:lpstr>
      <vt:lpstr>10_End slide</vt:lpstr>
      <vt:lpstr>11_End slide</vt:lpstr>
      <vt:lpstr>My Learning,  My Future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Resources for Teachers</dc:title>
  <dc:creator>Marie Jobson</dc:creator>
  <cp:lastModifiedBy>Tanya Fihosy</cp:lastModifiedBy>
  <cp:revision>78</cp:revision>
  <dcterms:created xsi:type="dcterms:W3CDTF">2020-11-09T16:23:14Z</dcterms:created>
  <dcterms:modified xsi:type="dcterms:W3CDTF">2021-02-05T16:22:44Z</dcterms:modified>
</cp:coreProperties>
</file>